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62" r:id="rId4"/>
    <p:sldId id="261" r:id="rId5"/>
    <p:sldId id="263" r:id="rId6"/>
    <p:sldId id="273" r:id="rId7"/>
    <p:sldId id="264" r:id="rId8"/>
    <p:sldId id="265" r:id="rId9"/>
    <p:sldId id="266" r:id="rId10"/>
    <p:sldId id="267" r:id="rId11"/>
    <p:sldId id="268" r:id="rId12"/>
    <p:sldId id="274" r:id="rId13"/>
    <p:sldId id="269" r:id="rId14"/>
    <p:sldId id="275" r:id="rId15"/>
    <p:sldId id="276" r:id="rId16"/>
    <p:sldId id="277" r:id="rId17"/>
    <p:sldId id="270" r:id="rId18"/>
    <p:sldId id="271" r:id="rId19"/>
    <p:sldId id="272" r:id="rId20"/>
    <p:sldId id="278" r:id="rId2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6893" autoAdjust="0"/>
  </p:normalViewPr>
  <p:slideViewPr>
    <p:cSldViewPr>
      <p:cViewPr>
        <p:scale>
          <a:sx n="70" d="100"/>
          <a:sy n="70" d="100"/>
        </p:scale>
        <p:origin x="-137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928A26-E5E7-4FA1-90B7-34B88CBD489C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7178E6A-9913-43A9-BFC9-D8DB0C28AB85}">
      <dgm:prSet phldrT="[Texto]"/>
      <dgm:spPr/>
      <dgm:t>
        <a:bodyPr/>
        <a:lstStyle/>
        <a:p>
          <a:r>
            <a:rPr lang="pt-BR" dirty="0" smtClean="0"/>
            <a:t>1G</a:t>
          </a:r>
          <a:endParaRPr lang="pt-BR" dirty="0"/>
        </a:p>
      </dgm:t>
    </dgm:pt>
    <dgm:pt modelId="{E9AF52A1-9A60-41A3-A968-68FF4FD10DD4}" type="parTrans" cxnId="{FF59973E-0CA3-4038-9C9C-1CCB6A852E93}">
      <dgm:prSet/>
      <dgm:spPr/>
      <dgm:t>
        <a:bodyPr/>
        <a:lstStyle/>
        <a:p>
          <a:endParaRPr lang="pt-BR"/>
        </a:p>
      </dgm:t>
    </dgm:pt>
    <dgm:pt modelId="{55EE6EF1-0214-4E8F-A065-FCAE26AAEBE0}" type="sibTrans" cxnId="{FF59973E-0CA3-4038-9C9C-1CCB6A852E93}">
      <dgm:prSet/>
      <dgm:spPr/>
      <dgm:t>
        <a:bodyPr/>
        <a:lstStyle/>
        <a:p>
          <a:endParaRPr lang="pt-BR"/>
        </a:p>
      </dgm:t>
    </dgm:pt>
    <dgm:pt modelId="{F5DD1359-EFC4-482C-BD9A-4740B0EAAB94}">
      <dgm:prSet phldrT="[Texto]"/>
      <dgm:spPr/>
      <dgm:t>
        <a:bodyPr/>
        <a:lstStyle/>
        <a:p>
          <a:r>
            <a:rPr lang="pt-BR" dirty="0" smtClean="0"/>
            <a:t>2G</a:t>
          </a:r>
          <a:endParaRPr lang="pt-BR" dirty="0"/>
        </a:p>
      </dgm:t>
    </dgm:pt>
    <dgm:pt modelId="{FD2E642F-C236-4C46-815D-E70F827D9D5F}" type="parTrans" cxnId="{9C5EF5EF-6552-40B1-A5CB-BC08BBBF0CF0}">
      <dgm:prSet/>
      <dgm:spPr/>
      <dgm:t>
        <a:bodyPr/>
        <a:lstStyle/>
        <a:p>
          <a:endParaRPr lang="pt-BR"/>
        </a:p>
      </dgm:t>
    </dgm:pt>
    <dgm:pt modelId="{C70F89EF-6F10-4B16-ACF0-CBF5D6D3C68F}" type="sibTrans" cxnId="{9C5EF5EF-6552-40B1-A5CB-BC08BBBF0CF0}">
      <dgm:prSet/>
      <dgm:spPr/>
      <dgm:t>
        <a:bodyPr/>
        <a:lstStyle/>
        <a:p>
          <a:endParaRPr lang="pt-BR"/>
        </a:p>
      </dgm:t>
    </dgm:pt>
    <dgm:pt modelId="{16AC1541-ECD1-46F4-9326-13491FCDF21F}">
      <dgm:prSet phldrT="[Texto]"/>
      <dgm:spPr/>
      <dgm:t>
        <a:bodyPr/>
        <a:lstStyle/>
        <a:p>
          <a:r>
            <a:rPr lang="pt-BR" dirty="0" smtClean="0"/>
            <a:t>5G</a:t>
          </a:r>
          <a:endParaRPr lang="pt-BR" dirty="0"/>
        </a:p>
      </dgm:t>
    </dgm:pt>
    <dgm:pt modelId="{95DF146E-997D-4F14-813E-E467329BA8E4}" type="parTrans" cxnId="{0CF2082A-C285-4456-B7B6-872909D40A3A}">
      <dgm:prSet/>
      <dgm:spPr/>
      <dgm:t>
        <a:bodyPr/>
        <a:lstStyle/>
        <a:p>
          <a:endParaRPr lang="pt-BR"/>
        </a:p>
      </dgm:t>
    </dgm:pt>
    <dgm:pt modelId="{158C5268-7A7F-474F-8732-035AF83A9BA1}" type="sibTrans" cxnId="{0CF2082A-C285-4456-B7B6-872909D40A3A}">
      <dgm:prSet/>
      <dgm:spPr/>
      <dgm:t>
        <a:bodyPr/>
        <a:lstStyle/>
        <a:p>
          <a:endParaRPr lang="pt-BR"/>
        </a:p>
      </dgm:t>
    </dgm:pt>
    <dgm:pt modelId="{B73675F4-8092-401B-A08F-47CF6615E93B}">
      <dgm:prSet phldrT="[Texto]"/>
      <dgm:spPr/>
      <dgm:t>
        <a:bodyPr/>
        <a:lstStyle/>
        <a:p>
          <a:r>
            <a:rPr lang="pt-BR" dirty="0" smtClean="0"/>
            <a:t>3G</a:t>
          </a:r>
          <a:endParaRPr lang="pt-BR" dirty="0"/>
        </a:p>
      </dgm:t>
    </dgm:pt>
    <dgm:pt modelId="{D6334E4F-0A22-4AE1-81AF-A5441C662B57}" type="parTrans" cxnId="{E8FF2F29-5D93-4CA1-B06C-5C4680E39116}">
      <dgm:prSet/>
      <dgm:spPr/>
      <dgm:t>
        <a:bodyPr/>
        <a:lstStyle/>
        <a:p>
          <a:endParaRPr lang="pt-BR"/>
        </a:p>
      </dgm:t>
    </dgm:pt>
    <dgm:pt modelId="{A1BEEA31-097C-4A40-B5C4-887D926BDBC4}" type="sibTrans" cxnId="{E8FF2F29-5D93-4CA1-B06C-5C4680E39116}">
      <dgm:prSet/>
      <dgm:spPr/>
      <dgm:t>
        <a:bodyPr/>
        <a:lstStyle/>
        <a:p>
          <a:endParaRPr lang="pt-BR"/>
        </a:p>
      </dgm:t>
    </dgm:pt>
    <dgm:pt modelId="{74521A3A-0654-4117-A4E8-57E1B81E94DF}">
      <dgm:prSet phldrT="[Texto]"/>
      <dgm:spPr/>
      <dgm:t>
        <a:bodyPr/>
        <a:lstStyle/>
        <a:p>
          <a:r>
            <a:rPr lang="pt-BR" dirty="0" smtClean="0"/>
            <a:t>4G</a:t>
          </a:r>
          <a:endParaRPr lang="pt-BR" dirty="0"/>
        </a:p>
      </dgm:t>
    </dgm:pt>
    <dgm:pt modelId="{BC13542B-8125-47EC-BB39-2E85414EBFE6}" type="parTrans" cxnId="{1054A6AD-8978-4ABC-B1C0-D5A42211E74F}">
      <dgm:prSet/>
      <dgm:spPr/>
      <dgm:t>
        <a:bodyPr/>
        <a:lstStyle/>
        <a:p>
          <a:endParaRPr lang="pt-BR"/>
        </a:p>
      </dgm:t>
    </dgm:pt>
    <dgm:pt modelId="{34A5019D-D2E2-4FDF-8676-6EEA06D7408A}" type="sibTrans" cxnId="{1054A6AD-8978-4ABC-B1C0-D5A42211E74F}">
      <dgm:prSet/>
      <dgm:spPr/>
      <dgm:t>
        <a:bodyPr/>
        <a:lstStyle/>
        <a:p>
          <a:endParaRPr lang="pt-BR"/>
        </a:p>
      </dgm:t>
    </dgm:pt>
    <dgm:pt modelId="{F8DD2B3B-4BD4-4926-806C-48E9EB8BA140}" type="pres">
      <dgm:prSet presAssocID="{AF928A26-E5E7-4FA1-90B7-34B88CBD489C}" presName="arrowDiagram" presStyleCnt="0">
        <dgm:presLayoutVars>
          <dgm:chMax val="5"/>
          <dgm:dir/>
          <dgm:resizeHandles val="exact"/>
        </dgm:presLayoutVars>
      </dgm:prSet>
      <dgm:spPr/>
    </dgm:pt>
    <dgm:pt modelId="{9EA314E1-DD95-4CAE-A97A-E8DA4C3BAF6C}" type="pres">
      <dgm:prSet presAssocID="{AF928A26-E5E7-4FA1-90B7-34B88CBD489C}" presName="arrow" presStyleLbl="bgShp" presStyleIdx="0" presStyleCnt="1" custLinFactNeighborX="7812" custLinFactNeighborY="40000"/>
      <dgm:spPr/>
    </dgm:pt>
    <dgm:pt modelId="{5823CADC-6E62-4411-B0DB-EBADEE25EC10}" type="pres">
      <dgm:prSet presAssocID="{AF928A26-E5E7-4FA1-90B7-34B88CBD489C}" presName="arrowDiagram5" presStyleCnt="0"/>
      <dgm:spPr/>
    </dgm:pt>
    <dgm:pt modelId="{EF71F280-B7AE-4F89-A5DB-D95E488C667D}" type="pres">
      <dgm:prSet presAssocID="{57178E6A-9913-43A9-BFC9-D8DB0C28AB85}" presName="bullet5a" presStyleLbl="node1" presStyleIdx="0" presStyleCnt="5"/>
      <dgm:spPr/>
    </dgm:pt>
    <dgm:pt modelId="{7788EE2A-96FA-455B-8A33-88DBF2500223}" type="pres">
      <dgm:prSet presAssocID="{57178E6A-9913-43A9-BFC9-D8DB0C28AB85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FE63C9-BA84-4F4C-9235-41FE084C3A89}" type="pres">
      <dgm:prSet presAssocID="{F5DD1359-EFC4-482C-BD9A-4740B0EAAB94}" presName="bullet5b" presStyleLbl="node1" presStyleIdx="1" presStyleCnt="5"/>
      <dgm:spPr/>
    </dgm:pt>
    <dgm:pt modelId="{6F296745-03FC-4FE6-A29D-15C926382AD3}" type="pres">
      <dgm:prSet presAssocID="{F5DD1359-EFC4-482C-BD9A-4740B0EAAB94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0874EE0-0197-4F9E-8850-7605C8B62B5E}" type="pres">
      <dgm:prSet presAssocID="{B73675F4-8092-401B-A08F-47CF6615E93B}" presName="bullet5c" presStyleLbl="node1" presStyleIdx="2" presStyleCnt="5" custLinFactNeighborX="56582" custLinFactNeighborY="-26602"/>
      <dgm:spPr/>
    </dgm:pt>
    <dgm:pt modelId="{B546EB61-A94E-4AD7-89D2-77D0FA64ECDD}" type="pres">
      <dgm:prSet presAssocID="{B73675F4-8092-401B-A08F-47CF6615E93B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376CF6-C72C-4497-89D4-00EAF60EA348}" type="pres">
      <dgm:prSet presAssocID="{74521A3A-0654-4117-A4E8-57E1B81E94DF}" presName="bullet5d" presStyleLbl="node1" presStyleIdx="3" presStyleCnt="5"/>
      <dgm:spPr/>
    </dgm:pt>
    <dgm:pt modelId="{76C6CDC1-8078-4EEC-B621-6D540E294F6A}" type="pres">
      <dgm:prSet presAssocID="{74521A3A-0654-4117-A4E8-57E1B81E94DF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1537D6-DE47-41AC-8D53-EEDA3DE989EB}" type="pres">
      <dgm:prSet presAssocID="{16AC1541-ECD1-46F4-9326-13491FCDF21F}" presName="bullet5e" presStyleLbl="node1" presStyleIdx="4" presStyleCnt="5"/>
      <dgm:spPr/>
    </dgm:pt>
    <dgm:pt modelId="{932E4FB5-90B4-45F4-AF14-7D78B4838C72}" type="pres">
      <dgm:prSet presAssocID="{16AC1541-ECD1-46F4-9326-13491FCDF21F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054A6AD-8978-4ABC-B1C0-D5A42211E74F}" srcId="{AF928A26-E5E7-4FA1-90B7-34B88CBD489C}" destId="{74521A3A-0654-4117-A4E8-57E1B81E94DF}" srcOrd="3" destOrd="0" parTransId="{BC13542B-8125-47EC-BB39-2E85414EBFE6}" sibTransId="{34A5019D-D2E2-4FDF-8676-6EEA06D7408A}"/>
    <dgm:cxn modelId="{0C2567F9-9007-464D-AB34-A5FC6FB7FFB0}" type="presOf" srcId="{57178E6A-9913-43A9-BFC9-D8DB0C28AB85}" destId="{7788EE2A-96FA-455B-8A33-88DBF2500223}" srcOrd="0" destOrd="0" presId="urn:microsoft.com/office/officeart/2005/8/layout/arrow2"/>
    <dgm:cxn modelId="{FF59973E-0CA3-4038-9C9C-1CCB6A852E93}" srcId="{AF928A26-E5E7-4FA1-90B7-34B88CBD489C}" destId="{57178E6A-9913-43A9-BFC9-D8DB0C28AB85}" srcOrd="0" destOrd="0" parTransId="{E9AF52A1-9A60-41A3-A968-68FF4FD10DD4}" sibTransId="{55EE6EF1-0214-4E8F-A065-FCAE26AAEBE0}"/>
    <dgm:cxn modelId="{D5F55FED-289F-4730-8877-97F0BCDECCA0}" type="presOf" srcId="{F5DD1359-EFC4-482C-BD9A-4740B0EAAB94}" destId="{6F296745-03FC-4FE6-A29D-15C926382AD3}" srcOrd="0" destOrd="0" presId="urn:microsoft.com/office/officeart/2005/8/layout/arrow2"/>
    <dgm:cxn modelId="{00E8E40E-E238-4BDA-AA50-684A9FF6A309}" type="presOf" srcId="{AF928A26-E5E7-4FA1-90B7-34B88CBD489C}" destId="{F8DD2B3B-4BD4-4926-806C-48E9EB8BA140}" srcOrd="0" destOrd="0" presId="urn:microsoft.com/office/officeart/2005/8/layout/arrow2"/>
    <dgm:cxn modelId="{E8FF2F29-5D93-4CA1-B06C-5C4680E39116}" srcId="{AF928A26-E5E7-4FA1-90B7-34B88CBD489C}" destId="{B73675F4-8092-401B-A08F-47CF6615E93B}" srcOrd="2" destOrd="0" parTransId="{D6334E4F-0A22-4AE1-81AF-A5441C662B57}" sibTransId="{A1BEEA31-097C-4A40-B5C4-887D926BDBC4}"/>
    <dgm:cxn modelId="{0F53BE93-A58B-42A7-8D50-0561BBE9D392}" type="presOf" srcId="{B73675F4-8092-401B-A08F-47CF6615E93B}" destId="{B546EB61-A94E-4AD7-89D2-77D0FA64ECDD}" srcOrd="0" destOrd="0" presId="urn:microsoft.com/office/officeart/2005/8/layout/arrow2"/>
    <dgm:cxn modelId="{DF99D67B-3F01-4780-BD89-FBBBCFE308AD}" type="presOf" srcId="{74521A3A-0654-4117-A4E8-57E1B81E94DF}" destId="{76C6CDC1-8078-4EEC-B621-6D540E294F6A}" srcOrd="0" destOrd="0" presId="urn:microsoft.com/office/officeart/2005/8/layout/arrow2"/>
    <dgm:cxn modelId="{06604E3F-39D5-4BF1-B9BB-3C40E0458D1A}" type="presOf" srcId="{16AC1541-ECD1-46F4-9326-13491FCDF21F}" destId="{932E4FB5-90B4-45F4-AF14-7D78B4838C72}" srcOrd="0" destOrd="0" presId="urn:microsoft.com/office/officeart/2005/8/layout/arrow2"/>
    <dgm:cxn modelId="{9C5EF5EF-6552-40B1-A5CB-BC08BBBF0CF0}" srcId="{AF928A26-E5E7-4FA1-90B7-34B88CBD489C}" destId="{F5DD1359-EFC4-482C-BD9A-4740B0EAAB94}" srcOrd="1" destOrd="0" parTransId="{FD2E642F-C236-4C46-815D-E70F827D9D5F}" sibTransId="{C70F89EF-6F10-4B16-ACF0-CBF5D6D3C68F}"/>
    <dgm:cxn modelId="{0CF2082A-C285-4456-B7B6-872909D40A3A}" srcId="{AF928A26-E5E7-4FA1-90B7-34B88CBD489C}" destId="{16AC1541-ECD1-46F4-9326-13491FCDF21F}" srcOrd="4" destOrd="0" parTransId="{95DF146E-997D-4F14-813E-E467329BA8E4}" sibTransId="{158C5268-7A7F-474F-8732-035AF83A9BA1}"/>
    <dgm:cxn modelId="{35D544F6-762D-4FA8-9054-4447DF52BE68}" type="presParOf" srcId="{F8DD2B3B-4BD4-4926-806C-48E9EB8BA140}" destId="{9EA314E1-DD95-4CAE-A97A-E8DA4C3BAF6C}" srcOrd="0" destOrd="0" presId="urn:microsoft.com/office/officeart/2005/8/layout/arrow2"/>
    <dgm:cxn modelId="{E225CB89-3A64-4961-BB0E-53C4B3F893E1}" type="presParOf" srcId="{F8DD2B3B-4BD4-4926-806C-48E9EB8BA140}" destId="{5823CADC-6E62-4411-B0DB-EBADEE25EC10}" srcOrd="1" destOrd="0" presId="urn:microsoft.com/office/officeart/2005/8/layout/arrow2"/>
    <dgm:cxn modelId="{12878646-0A55-48D1-B7BE-275856AF5851}" type="presParOf" srcId="{5823CADC-6E62-4411-B0DB-EBADEE25EC10}" destId="{EF71F280-B7AE-4F89-A5DB-D95E488C667D}" srcOrd="0" destOrd="0" presId="urn:microsoft.com/office/officeart/2005/8/layout/arrow2"/>
    <dgm:cxn modelId="{B41C1A60-98BD-49ED-94AC-56E3E00D2817}" type="presParOf" srcId="{5823CADC-6E62-4411-B0DB-EBADEE25EC10}" destId="{7788EE2A-96FA-455B-8A33-88DBF2500223}" srcOrd="1" destOrd="0" presId="urn:microsoft.com/office/officeart/2005/8/layout/arrow2"/>
    <dgm:cxn modelId="{EB3BF81B-66BB-4E82-A704-7FBE7F67BE48}" type="presParOf" srcId="{5823CADC-6E62-4411-B0DB-EBADEE25EC10}" destId="{FEFE63C9-BA84-4F4C-9235-41FE084C3A89}" srcOrd="2" destOrd="0" presId="urn:microsoft.com/office/officeart/2005/8/layout/arrow2"/>
    <dgm:cxn modelId="{F27F00D4-3DA4-43C1-AA87-5C0F799D716C}" type="presParOf" srcId="{5823CADC-6E62-4411-B0DB-EBADEE25EC10}" destId="{6F296745-03FC-4FE6-A29D-15C926382AD3}" srcOrd="3" destOrd="0" presId="urn:microsoft.com/office/officeart/2005/8/layout/arrow2"/>
    <dgm:cxn modelId="{1F916483-8EE7-4C0B-A2F5-F13EA0DC66A4}" type="presParOf" srcId="{5823CADC-6E62-4411-B0DB-EBADEE25EC10}" destId="{D0874EE0-0197-4F9E-8850-7605C8B62B5E}" srcOrd="4" destOrd="0" presId="urn:microsoft.com/office/officeart/2005/8/layout/arrow2"/>
    <dgm:cxn modelId="{942214EE-72FB-4F20-8EB9-68A916416090}" type="presParOf" srcId="{5823CADC-6E62-4411-B0DB-EBADEE25EC10}" destId="{B546EB61-A94E-4AD7-89D2-77D0FA64ECDD}" srcOrd="5" destOrd="0" presId="urn:microsoft.com/office/officeart/2005/8/layout/arrow2"/>
    <dgm:cxn modelId="{A76BE5FD-ABE3-439C-A197-B097DE4A8E6F}" type="presParOf" srcId="{5823CADC-6E62-4411-B0DB-EBADEE25EC10}" destId="{90376CF6-C72C-4497-89D4-00EAF60EA348}" srcOrd="6" destOrd="0" presId="urn:microsoft.com/office/officeart/2005/8/layout/arrow2"/>
    <dgm:cxn modelId="{2D92FE52-593D-429C-A80A-984B08E06CFD}" type="presParOf" srcId="{5823CADC-6E62-4411-B0DB-EBADEE25EC10}" destId="{76C6CDC1-8078-4EEC-B621-6D540E294F6A}" srcOrd="7" destOrd="0" presId="urn:microsoft.com/office/officeart/2005/8/layout/arrow2"/>
    <dgm:cxn modelId="{EC821260-7BC2-454E-AA08-3DA8A70A122E}" type="presParOf" srcId="{5823CADC-6E62-4411-B0DB-EBADEE25EC10}" destId="{A11537D6-DE47-41AC-8D53-EEDA3DE989EB}" srcOrd="8" destOrd="0" presId="urn:microsoft.com/office/officeart/2005/8/layout/arrow2"/>
    <dgm:cxn modelId="{E86191DC-08E7-4C09-AF68-6AF0BE0B1291}" type="presParOf" srcId="{5823CADC-6E62-4411-B0DB-EBADEE25EC10}" destId="{932E4FB5-90B4-45F4-AF14-7D78B4838C72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63F413-00BC-47DE-AA1F-2DC3C0F3744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B50A567-6399-4E5A-944A-214F070A3202}">
      <dgm:prSet phldrT="[Texto]"/>
      <dgm:spPr/>
      <dgm:t>
        <a:bodyPr/>
        <a:lstStyle/>
        <a:p>
          <a:r>
            <a:rPr lang="pt-BR" dirty="0" smtClean="0"/>
            <a:t>1980</a:t>
          </a:r>
          <a:endParaRPr lang="pt-BR" dirty="0"/>
        </a:p>
      </dgm:t>
    </dgm:pt>
    <dgm:pt modelId="{8B0F25CC-D661-49D1-BC0F-D3C2EB77D9E5}" type="parTrans" cxnId="{7E274CF6-26F7-4C65-82B0-1A45C7FFE8AA}">
      <dgm:prSet/>
      <dgm:spPr/>
      <dgm:t>
        <a:bodyPr/>
        <a:lstStyle/>
        <a:p>
          <a:endParaRPr lang="pt-BR"/>
        </a:p>
      </dgm:t>
    </dgm:pt>
    <dgm:pt modelId="{C9601392-3716-4B3A-BEC1-E945C3743211}" type="sibTrans" cxnId="{7E274CF6-26F7-4C65-82B0-1A45C7FFE8AA}">
      <dgm:prSet/>
      <dgm:spPr/>
      <dgm:t>
        <a:bodyPr/>
        <a:lstStyle/>
        <a:p>
          <a:endParaRPr lang="pt-BR"/>
        </a:p>
      </dgm:t>
    </dgm:pt>
    <dgm:pt modelId="{1E2FA6F9-446C-4D8F-9187-C6A73A2DBB87}">
      <dgm:prSet phldrT="[Texto]"/>
      <dgm:spPr/>
      <dgm:t>
        <a:bodyPr/>
        <a:lstStyle/>
        <a:p>
          <a:r>
            <a:rPr lang="pt-BR" dirty="0" smtClean="0"/>
            <a:t>1990</a:t>
          </a:r>
          <a:endParaRPr lang="pt-BR" dirty="0"/>
        </a:p>
      </dgm:t>
    </dgm:pt>
    <dgm:pt modelId="{4550363A-7EBB-4D04-AC87-6E90F1A53D4F}" type="parTrans" cxnId="{9C458134-5C6C-4CC0-9DDA-A88A8C0A4573}">
      <dgm:prSet/>
      <dgm:spPr/>
      <dgm:t>
        <a:bodyPr/>
        <a:lstStyle/>
        <a:p>
          <a:endParaRPr lang="pt-BR"/>
        </a:p>
      </dgm:t>
    </dgm:pt>
    <dgm:pt modelId="{9C342EAE-9D27-4CCD-93C2-5DD085A62616}" type="sibTrans" cxnId="{9C458134-5C6C-4CC0-9DDA-A88A8C0A4573}">
      <dgm:prSet/>
      <dgm:spPr/>
      <dgm:t>
        <a:bodyPr/>
        <a:lstStyle/>
        <a:p>
          <a:endParaRPr lang="pt-BR"/>
        </a:p>
      </dgm:t>
    </dgm:pt>
    <dgm:pt modelId="{F7D846DF-048D-4EAB-B14B-4C63C315FCB4}">
      <dgm:prSet phldrT="[Texto]"/>
      <dgm:spPr/>
      <dgm:t>
        <a:bodyPr/>
        <a:lstStyle/>
        <a:p>
          <a:r>
            <a:rPr lang="pt-BR" dirty="0" smtClean="0"/>
            <a:t>2020</a:t>
          </a:r>
          <a:endParaRPr lang="pt-BR" dirty="0"/>
        </a:p>
      </dgm:t>
    </dgm:pt>
    <dgm:pt modelId="{790D2896-9EE1-4407-B140-25F45C5EEDA9}" type="parTrans" cxnId="{02702B6F-277F-4223-877A-7FCD12513CE7}">
      <dgm:prSet/>
      <dgm:spPr/>
      <dgm:t>
        <a:bodyPr/>
        <a:lstStyle/>
        <a:p>
          <a:endParaRPr lang="pt-BR"/>
        </a:p>
      </dgm:t>
    </dgm:pt>
    <dgm:pt modelId="{78738926-3A5D-4146-B4A9-FFC35D0EA742}" type="sibTrans" cxnId="{02702B6F-277F-4223-877A-7FCD12513CE7}">
      <dgm:prSet/>
      <dgm:spPr/>
      <dgm:t>
        <a:bodyPr/>
        <a:lstStyle/>
        <a:p>
          <a:endParaRPr lang="pt-BR"/>
        </a:p>
      </dgm:t>
    </dgm:pt>
    <dgm:pt modelId="{08274CAE-3885-48A9-9B79-001BC5082126}">
      <dgm:prSet phldrT="[Texto]"/>
      <dgm:spPr/>
      <dgm:t>
        <a:bodyPr/>
        <a:lstStyle/>
        <a:p>
          <a:r>
            <a:rPr lang="pt-BR" dirty="0" smtClean="0"/>
            <a:t>2000</a:t>
          </a:r>
          <a:endParaRPr lang="pt-BR" dirty="0"/>
        </a:p>
      </dgm:t>
    </dgm:pt>
    <dgm:pt modelId="{E743D6CF-84C9-4785-85A9-2619E39F82BC}" type="parTrans" cxnId="{A8968F1D-F3D8-40F6-B6B2-F8B1D5A95733}">
      <dgm:prSet/>
      <dgm:spPr/>
      <dgm:t>
        <a:bodyPr/>
        <a:lstStyle/>
        <a:p>
          <a:endParaRPr lang="pt-BR"/>
        </a:p>
      </dgm:t>
    </dgm:pt>
    <dgm:pt modelId="{938BA951-2FCD-457A-99C4-167523D54339}" type="sibTrans" cxnId="{A8968F1D-F3D8-40F6-B6B2-F8B1D5A95733}">
      <dgm:prSet/>
      <dgm:spPr/>
      <dgm:t>
        <a:bodyPr/>
        <a:lstStyle/>
        <a:p>
          <a:endParaRPr lang="pt-BR"/>
        </a:p>
      </dgm:t>
    </dgm:pt>
    <dgm:pt modelId="{E5C98FE6-0827-48C2-9583-A231973B1B5B}">
      <dgm:prSet phldrT="[Texto]"/>
      <dgm:spPr/>
      <dgm:t>
        <a:bodyPr/>
        <a:lstStyle/>
        <a:p>
          <a:r>
            <a:rPr lang="pt-BR" dirty="0" smtClean="0"/>
            <a:t>2010</a:t>
          </a:r>
          <a:endParaRPr lang="pt-BR" dirty="0"/>
        </a:p>
      </dgm:t>
    </dgm:pt>
    <dgm:pt modelId="{A0F4C767-86CE-4E8F-899E-70F20A4AED1D}" type="parTrans" cxnId="{32080A0B-9D2C-4994-B1E4-F04CC047244B}">
      <dgm:prSet/>
      <dgm:spPr/>
      <dgm:t>
        <a:bodyPr/>
        <a:lstStyle/>
        <a:p>
          <a:endParaRPr lang="pt-BR"/>
        </a:p>
      </dgm:t>
    </dgm:pt>
    <dgm:pt modelId="{A1FCE36A-4C7A-4B9C-9A4D-77FB5636E275}" type="sibTrans" cxnId="{32080A0B-9D2C-4994-B1E4-F04CC047244B}">
      <dgm:prSet/>
      <dgm:spPr/>
      <dgm:t>
        <a:bodyPr/>
        <a:lstStyle/>
        <a:p>
          <a:endParaRPr lang="pt-BR"/>
        </a:p>
      </dgm:t>
    </dgm:pt>
    <dgm:pt modelId="{AF5A07E8-47BA-4F3E-8454-8E79AAAFEFE5}" type="pres">
      <dgm:prSet presAssocID="{0A63F413-00BC-47DE-AA1F-2DC3C0F3744E}" presName="Name0" presStyleCnt="0">
        <dgm:presLayoutVars>
          <dgm:dir/>
          <dgm:resizeHandles val="exact"/>
        </dgm:presLayoutVars>
      </dgm:prSet>
      <dgm:spPr/>
    </dgm:pt>
    <dgm:pt modelId="{55D34769-DA21-4B5C-89AD-2C727D238291}" type="pres">
      <dgm:prSet presAssocID="{0A63F413-00BC-47DE-AA1F-2DC3C0F3744E}" presName="arrow" presStyleLbl="bgShp" presStyleIdx="0" presStyleCnt="1" custScaleY="48830"/>
      <dgm:spPr/>
    </dgm:pt>
    <dgm:pt modelId="{CC61653B-F357-4C08-9A2F-12CAC6CD162B}" type="pres">
      <dgm:prSet presAssocID="{0A63F413-00BC-47DE-AA1F-2DC3C0F3744E}" presName="points" presStyleCnt="0"/>
      <dgm:spPr/>
    </dgm:pt>
    <dgm:pt modelId="{D17841AF-A3B2-4BD8-97BA-F0F668FE52A0}" type="pres">
      <dgm:prSet presAssocID="{5B50A567-6399-4E5A-944A-214F070A3202}" presName="compositeA" presStyleCnt="0"/>
      <dgm:spPr/>
    </dgm:pt>
    <dgm:pt modelId="{88144BAD-9A56-4243-AD1A-2A2B5D16ECA2}" type="pres">
      <dgm:prSet presAssocID="{5B50A567-6399-4E5A-944A-214F070A3202}" presName="textA" presStyleLbl="revTx" presStyleIdx="0" presStyleCnt="5" custLinFactNeighborX="6548" custLinFactNeighborY="9668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4D8F38B-3B59-4B53-80D5-6A81C6DCAE8D}" type="pres">
      <dgm:prSet presAssocID="{5B50A567-6399-4E5A-944A-214F070A3202}" presName="circleA" presStyleLbl="node1" presStyleIdx="0" presStyleCnt="5"/>
      <dgm:spPr/>
    </dgm:pt>
    <dgm:pt modelId="{1F04DF5C-EE08-469E-8CC7-2F67B6F4DCD8}" type="pres">
      <dgm:prSet presAssocID="{5B50A567-6399-4E5A-944A-214F070A3202}" presName="spaceA" presStyleCnt="0"/>
      <dgm:spPr/>
    </dgm:pt>
    <dgm:pt modelId="{F7E23882-0C14-40BA-8414-0942439CDBBA}" type="pres">
      <dgm:prSet presAssocID="{C9601392-3716-4B3A-BEC1-E945C3743211}" presName="space" presStyleCnt="0"/>
      <dgm:spPr/>
    </dgm:pt>
    <dgm:pt modelId="{5769C587-2255-48A3-9708-AF02241263B2}" type="pres">
      <dgm:prSet presAssocID="{1E2FA6F9-446C-4D8F-9187-C6A73A2DBB87}" presName="compositeB" presStyleCnt="0"/>
      <dgm:spPr/>
    </dgm:pt>
    <dgm:pt modelId="{E5D09EAA-F646-482A-BF1B-7F55823CF8BE}" type="pres">
      <dgm:prSet presAssocID="{1E2FA6F9-446C-4D8F-9187-C6A73A2DBB87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A41AD23-D848-4986-8A4F-2EEA371BC356}" type="pres">
      <dgm:prSet presAssocID="{1E2FA6F9-446C-4D8F-9187-C6A73A2DBB87}" presName="circleB" presStyleLbl="node1" presStyleIdx="1" presStyleCnt="5"/>
      <dgm:spPr/>
    </dgm:pt>
    <dgm:pt modelId="{E64D49A7-C08D-413A-8311-258F68D8C117}" type="pres">
      <dgm:prSet presAssocID="{1E2FA6F9-446C-4D8F-9187-C6A73A2DBB87}" presName="spaceB" presStyleCnt="0"/>
      <dgm:spPr/>
    </dgm:pt>
    <dgm:pt modelId="{7871C6CD-C2B1-404F-9088-56C5EC8F9770}" type="pres">
      <dgm:prSet presAssocID="{9C342EAE-9D27-4CCD-93C2-5DD085A62616}" presName="space" presStyleCnt="0"/>
      <dgm:spPr/>
    </dgm:pt>
    <dgm:pt modelId="{2BF66DDE-E5B5-433C-B9B7-F3313369E6EE}" type="pres">
      <dgm:prSet presAssocID="{08274CAE-3885-48A9-9B79-001BC5082126}" presName="compositeA" presStyleCnt="0"/>
      <dgm:spPr/>
    </dgm:pt>
    <dgm:pt modelId="{252B92C6-E2F0-4A67-9EED-4CEE911B1D92}" type="pres">
      <dgm:prSet presAssocID="{08274CAE-3885-48A9-9B79-001BC5082126}" presName="textA" presStyleLbl="revTx" presStyleIdx="2" presStyleCnt="5" custLinFactNeighborX="-147" custLinFactNeighborY="922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8A1A45-513E-4840-9646-8E48000EC8F3}" type="pres">
      <dgm:prSet presAssocID="{08274CAE-3885-48A9-9B79-001BC5082126}" presName="circleA" presStyleLbl="node1" presStyleIdx="2" presStyleCnt="5"/>
      <dgm:spPr/>
    </dgm:pt>
    <dgm:pt modelId="{39F14DB1-6BD2-4526-9809-7F38F5558460}" type="pres">
      <dgm:prSet presAssocID="{08274CAE-3885-48A9-9B79-001BC5082126}" presName="spaceA" presStyleCnt="0"/>
      <dgm:spPr/>
    </dgm:pt>
    <dgm:pt modelId="{3F4CA12F-2AD2-43BE-AB5B-1E0783A3DA4D}" type="pres">
      <dgm:prSet presAssocID="{938BA951-2FCD-457A-99C4-167523D54339}" presName="space" presStyleCnt="0"/>
      <dgm:spPr/>
    </dgm:pt>
    <dgm:pt modelId="{9D200FFD-32F9-4764-9AAA-87EB1E0D4BCD}" type="pres">
      <dgm:prSet presAssocID="{E5C98FE6-0827-48C2-9583-A231973B1B5B}" presName="compositeB" presStyleCnt="0"/>
      <dgm:spPr/>
    </dgm:pt>
    <dgm:pt modelId="{AFC45CDF-95B7-4AF4-A4AC-DF54A5E312A6}" type="pres">
      <dgm:prSet presAssocID="{E5C98FE6-0827-48C2-9583-A231973B1B5B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B74BE2-0AAE-45B4-BA2D-C8ABE2334838}" type="pres">
      <dgm:prSet presAssocID="{E5C98FE6-0827-48C2-9583-A231973B1B5B}" presName="circleB" presStyleLbl="node1" presStyleIdx="3" presStyleCnt="5"/>
      <dgm:spPr/>
    </dgm:pt>
    <dgm:pt modelId="{1A9CB5B1-30B0-4A24-A90A-F68AF37A0683}" type="pres">
      <dgm:prSet presAssocID="{E5C98FE6-0827-48C2-9583-A231973B1B5B}" presName="spaceB" presStyleCnt="0"/>
      <dgm:spPr/>
    </dgm:pt>
    <dgm:pt modelId="{E596A746-98A8-410D-A317-687851A8FB70}" type="pres">
      <dgm:prSet presAssocID="{A1FCE36A-4C7A-4B9C-9A4D-77FB5636E275}" presName="space" presStyleCnt="0"/>
      <dgm:spPr/>
    </dgm:pt>
    <dgm:pt modelId="{8EE2801A-C4DE-4C08-ABB6-1516015EBDE6}" type="pres">
      <dgm:prSet presAssocID="{F7D846DF-048D-4EAB-B14B-4C63C315FCB4}" presName="compositeA" presStyleCnt="0"/>
      <dgm:spPr/>
    </dgm:pt>
    <dgm:pt modelId="{259A9246-AAD2-4FAB-A94F-8BF5CFFC6033}" type="pres">
      <dgm:prSet presAssocID="{F7D846DF-048D-4EAB-B14B-4C63C315FCB4}" presName="textA" presStyleLbl="revTx" presStyleIdx="4" presStyleCnt="5" custLinFactNeighborX="6712" custLinFactNeighborY="922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AA2A69-0360-493B-9D6D-80B5B9ACA9CA}" type="pres">
      <dgm:prSet presAssocID="{F7D846DF-048D-4EAB-B14B-4C63C315FCB4}" presName="circleA" presStyleLbl="node1" presStyleIdx="4" presStyleCnt="5"/>
      <dgm:spPr/>
    </dgm:pt>
    <dgm:pt modelId="{C415D77C-A915-4AF6-AD70-FE8757F5858C}" type="pres">
      <dgm:prSet presAssocID="{F7D846DF-048D-4EAB-B14B-4C63C315FCB4}" presName="spaceA" presStyleCnt="0"/>
      <dgm:spPr/>
    </dgm:pt>
  </dgm:ptLst>
  <dgm:cxnLst>
    <dgm:cxn modelId="{0E7A6E68-D81A-4749-B011-FAF5C89CBB43}" type="presOf" srcId="{F7D846DF-048D-4EAB-B14B-4C63C315FCB4}" destId="{259A9246-AAD2-4FAB-A94F-8BF5CFFC6033}" srcOrd="0" destOrd="0" presId="urn:microsoft.com/office/officeart/2005/8/layout/hProcess11"/>
    <dgm:cxn modelId="{32080A0B-9D2C-4994-B1E4-F04CC047244B}" srcId="{0A63F413-00BC-47DE-AA1F-2DC3C0F3744E}" destId="{E5C98FE6-0827-48C2-9583-A231973B1B5B}" srcOrd="3" destOrd="0" parTransId="{A0F4C767-86CE-4E8F-899E-70F20A4AED1D}" sibTransId="{A1FCE36A-4C7A-4B9C-9A4D-77FB5636E275}"/>
    <dgm:cxn modelId="{7E274CF6-26F7-4C65-82B0-1A45C7FFE8AA}" srcId="{0A63F413-00BC-47DE-AA1F-2DC3C0F3744E}" destId="{5B50A567-6399-4E5A-944A-214F070A3202}" srcOrd="0" destOrd="0" parTransId="{8B0F25CC-D661-49D1-BC0F-D3C2EB77D9E5}" sibTransId="{C9601392-3716-4B3A-BEC1-E945C3743211}"/>
    <dgm:cxn modelId="{3EBD88CC-1CDA-4BFE-9A0B-EBA908F4916F}" type="presOf" srcId="{5B50A567-6399-4E5A-944A-214F070A3202}" destId="{88144BAD-9A56-4243-AD1A-2A2B5D16ECA2}" srcOrd="0" destOrd="0" presId="urn:microsoft.com/office/officeart/2005/8/layout/hProcess11"/>
    <dgm:cxn modelId="{81CF9A41-E1D7-4022-880B-DEE5DBACE795}" type="presOf" srcId="{E5C98FE6-0827-48C2-9583-A231973B1B5B}" destId="{AFC45CDF-95B7-4AF4-A4AC-DF54A5E312A6}" srcOrd="0" destOrd="0" presId="urn:microsoft.com/office/officeart/2005/8/layout/hProcess11"/>
    <dgm:cxn modelId="{9C458134-5C6C-4CC0-9DDA-A88A8C0A4573}" srcId="{0A63F413-00BC-47DE-AA1F-2DC3C0F3744E}" destId="{1E2FA6F9-446C-4D8F-9187-C6A73A2DBB87}" srcOrd="1" destOrd="0" parTransId="{4550363A-7EBB-4D04-AC87-6E90F1A53D4F}" sibTransId="{9C342EAE-9D27-4CCD-93C2-5DD085A62616}"/>
    <dgm:cxn modelId="{02702B6F-277F-4223-877A-7FCD12513CE7}" srcId="{0A63F413-00BC-47DE-AA1F-2DC3C0F3744E}" destId="{F7D846DF-048D-4EAB-B14B-4C63C315FCB4}" srcOrd="4" destOrd="0" parTransId="{790D2896-9EE1-4407-B140-25F45C5EEDA9}" sibTransId="{78738926-3A5D-4146-B4A9-FFC35D0EA742}"/>
    <dgm:cxn modelId="{E03B6E7E-81CC-4E00-8DDB-969059055C34}" type="presOf" srcId="{0A63F413-00BC-47DE-AA1F-2DC3C0F3744E}" destId="{AF5A07E8-47BA-4F3E-8454-8E79AAAFEFE5}" srcOrd="0" destOrd="0" presId="urn:microsoft.com/office/officeart/2005/8/layout/hProcess11"/>
    <dgm:cxn modelId="{8EEEE9A3-932B-44CC-AC24-258273FFECE2}" type="presOf" srcId="{1E2FA6F9-446C-4D8F-9187-C6A73A2DBB87}" destId="{E5D09EAA-F646-482A-BF1B-7F55823CF8BE}" srcOrd="0" destOrd="0" presId="urn:microsoft.com/office/officeart/2005/8/layout/hProcess11"/>
    <dgm:cxn modelId="{A8968F1D-F3D8-40F6-B6B2-F8B1D5A95733}" srcId="{0A63F413-00BC-47DE-AA1F-2DC3C0F3744E}" destId="{08274CAE-3885-48A9-9B79-001BC5082126}" srcOrd="2" destOrd="0" parTransId="{E743D6CF-84C9-4785-85A9-2619E39F82BC}" sibTransId="{938BA951-2FCD-457A-99C4-167523D54339}"/>
    <dgm:cxn modelId="{9594C152-B16E-46AA-9105-3590D028ACB1}" type="presOf" srcId="{08274CAE-3885-48A9-9B79-001BC5082126}" destId="{252B92C6-E2F0-4A67-9EED-4CEE911B1D92}" srcOrd="0" destOrd="0" presId="urn:microsoft.com/office/officeart/2005/8/layout/hProcess11"/>
    <dgm:cxn modelId="{3C7A6AA3-5629-4624-B438-814CC4032F66}" type="presParOf" srcId="{AF5A07E8-47BA-4F3E-8454-8E79AAAFEFE5}" destId="{55D34769-DA21-4B5C-89AD-2C727D238291}" srcOrd="0" destOrd="0" presId="urn:microsoft.com/office/officeart/2005/8/layout/hProcess11"/>
    <dgm:cxn modelId="{0F7F3262-A6A0-4D54-A1F7-1963B2935378}" type="presParOf" srcId="{AF5A07E8-47BA-4F3E-8454-8E79AAAFEFE5}" destId="{CC61653B-F357-4C08-9A2F-12CAC6CD162B}" srcOrd="1" destOrd="0" presId="urn:microsoft.com/office/officeart/2005/8/layout/hProcess11"/>
    <dgm:cxn modelId="{EDC5B202-5536-4AB8-8AF2-1CCEB93CEE7B}" type="presParOf" srcId="{CC61653B-F357-4C08-9A2F-12CAC6CD162B}" destId="{D17841AF-A3B2-4BD8-97BA-F0F668FE52A0}" srcOrd="0" destOrd="0" presId="urn:microsoft.com/office/officeart/2005/8/layout/hProcess11"/>
    <dgm:cxn modelId="{697009A6-4379-4BB6-9D6F-32CA5AD2887F}" type="presParOf" srcId="{D17841AF-A3B2-4BD8-97BA-F0F668FE52A0}" destId="{88144BAD-9A56-4243-AD1A-2A2B5D16ECA2}" srcOrd="0" destOrd="0" presId="urn:microsoft.com/office/officeart/2005/8/layout/hProcess11"/>
    <dgm:cxn modelId="{03413E20-875C-478C-9442-7C637642E9C2}" type="presParOf" srcId="{D17841AF-A3B2-4BD8-97BA-F0F668FE52A0}" destId="{A4D8F38B-3B59-4B53-80D5-6A81C6DCAE8D}" srcOrd="1" destOrd="0" presId="urn:microsoft.com/office/officeart/2005/8/layout/hProcess11"/>
    <dgm:cxn modelId="{0205B50E-50DD-41AF-8D39-8D1A14A91BFD}" type="presParOf" srcId="{D17841AF-A3B2-4BD8-97BA-F0F668FE52A0}" destId="{1F04DF5C-EE08-469E-8CC7-2F67B6F4DCD8}" srcOrd="2" destOrd="0" presId="urn:microsoft.com/office/officeart/2005/8/layout/hProcess11"/>
    <dgm:cxn modelId="{45872F48-D614-4ADC-99FB-A2EE0656EB95}" type="presParOf" srcId="{CC61653B-F357-4C08-9A2F-12CAC6CD162B}" destId="{F7E23882-0C14-40BA-8414-0942439CDBBA}" srcOrd="1" destOrd="0" presId="urn:microsoft.com/office/officeart/2005/8/layout/hProcess11"/>
    <dgm:cxn modelId="{DBA489C5-408C-4917-9AC8-990A3E8292C2}" type="presParOf" srcId="{CC61653B-F357-4C08-9A2F-12CAC6CD162B}" destId="{5769C587-2255-48A3-9708-AF02241263B2}" srcOrd="2" destOrd="0" presId="urn:microsoft.com/office/officeart/2005/8/layout/hProcess11"/>
    <dgm:cxn modelId="{E811CDDB-9E2E-4839-8E2E-2D5A0C95CE22}" type="presParOf" srcId="{5769C587-2255-48A3-9708-AF02241263B2}" destId="{E5D09EAA-F646-482A-BF1B-7F55823CF8BE}" srcOrd="0" destOrd="0" presId="urn:microsoft.com/office/officeart/2005/8/layout/hProcess11"/>
    <dgm:cxn modelId="{B7991EEC-E1E0-40B4-9129-5F2B20741346}" type="presParOf" srcId="{5769C587-2255-48A3-9708-AF02241263B2}" destId="{5A41AD23-D848-4986-8A4F-2EEA371BC356}" srcOrd="1" destOrd="0" presId="urn:microsoft.com/office/officeart/2005/8/layout/hProcess11"/>
    <dgm:cxn modelId="{F2459E73-DD70-447B-8504-F84BE0E35E47}" type="presParOf" srcId="{5769C587-2255-48A3-9708-AF02241263B2}" destId="{E64D49A7-C08D-413A-8311-258F68D8C117}" srcOrd="2" destOrd="0" presId="urn:microsoft.com/office/officeart/2005/8/layout/hProcess11"/>
    <dgm:cxn modelId="{813B4C0B-EB28-42A0-86CA-9A8D8A1003E4}" type="presParOf" srcId="{CC61653B-F357-4C08-9A2F-12CAC6CD162B}" destId="{7871C6CD-C2B1-404F-9088-56C5EC8F9770}" srcOrd="3" destOrd="0" presId="urn:microsoft.com/office/officeart/2005/8/layout/hProcess11"/>
    <dgm:cxn modelId="{298F8DF4-631B-43C0-BC46-13A9A63275D8}" type="presParOf" srcId="{CC61653B-F357-4C08-9A2F-12CAC6CD162B}" destId="{2BF66DDE-E5B5-433C-B9B7-F3313369E6EE}" srcOrd="4" destOrd="0" presId="urn:microsoft.com/office/officeart/2005/8/layout/hProcess11"/>
    <dgm:cxn modelId="{6D1680B1-61A3-47A0-8AE4-E18613772A45}" type="presParOf" srcId="{2BF66DDE-E5B5-433C-B9B7-F3313369E6EE}" destId="{252B92C6-E2F0-4A67-9EED-4CEE911B1D92}" srcOrd="0" destOrd="0" presId="urn:microsoft.com/office/officeart/2005/8/layout/hProcess11"/>
    <dgm:cxn modelId="{1ABD86A1-F18C-4284-B5C0-05B7CAA9AAC8}" type="presParOf" srcId="{2BF66DDE-E5B5-433C-B9B7-F3313369E6EE}" destId="{A18A1A45-513E-4840-9646-8E48000EC8F3}" srcOrd="1" destOrd="0" presId="urn:microsoft.com/office/officeart/2005/8/layout/hProcess11"/>
    <dgm:cxn modelId="{698BE011-764B-41A1-B1D3-AA88596BC0EA}" type="presParOf" srcId="{2BF66DDE-E5B5-433C-B9B7-F3313369E6EE}" destId="{39F14DB1-6BD2-4526-9809-7F38F5558460}" srcOrd="2" destOrd="0" presId="urn:microsoft.com/office/officeart/2005/8/layout/hProcess11"/>
    <dgm:cxn modelId="{6E87D7C6-C83A-4B7B-9E41-010AB9D9BDDD}" type="presParOf" srcId="{CC61653B-F357-4C08-9A2F-12CAC6CD162B}" destId="{3F4CA12F-2AD2-43BE-AB5B-1E0783A3DA4D}" srcOrd="5" destOrd="0" presId="urn:microsoft.com/office/officeart/2005/8/layout/hProcess11"/>
    <dgm:cxn modelId="{F9F1B93F-DFAE-4165-AF74-1F9F5B3C828C}" type="presParOf" srcId="{CC61653B-F357-4C08-9A2F-12CAC6CD162B}" destId="{9D200FFD-32F9-4764-9AAA-87EB1E0D4BCD}" srcOrd="6" destOrd="0" presId="urn:microsoft.com/office/officeart/2005/8/layout/hProcess11"/>
    <dgm:cxn modelId="{CF8806AB-6CBC-4901-A78F-C96866A916CF}" type="presParOf" srcId="{9D200FFD-32F9-4764-9AAA-87EB1E0D4BCD}" destId="{AFC45CDF-95B7-4AF4-A4AC-DF54A5E312A6}" srcOrd="0" destOrd="0" presId="urn:microsoft.com/office/officeart/2005/8/layout/hProcess11"/>
    <dgm:cxn modelId="{BB546270-C628-414A-9CCA-0DD5324D27A3}" type="presParOf" srcId="{9D200FFD-32F9-4764-9AAA-87EB1E0D4BCD}" destId="{9CB74BE2-0AAE-45B4-BA2D-C8ABE2334838}" srcOrd="1" destOrd="0" presId="urn:microsoft.com/office/officeart/2005/8/layout/hProcess11"/>
    <dgm:cxn modelId="{153ACBA1-3E04-4363-994F-96F61B458A1C}" type="presParOf" srcId="{9D200FFD-32F9-4764-9AAA-87EB1E0D4BCD}" destId="{1A9CB5B1-30B0-4A24-A90A-F68AF37A0683}" srcOrd="2" destOrd="0" presId="urn:microsoft.com/office/officeart/2005/8/layout/hProcess11"/>
    <dgm:cxn modelId="{FE0DA1F7-6914-497D-B6BB-CABE16700B6A}" type="presParOf" srcId="{CC61653B-F357-4C08-9A2F-12CAC6CD162B}" destId="{E596A746-98A8-410D-A317-687851A8FB70}" srcOrd="7" destOrd="0" presId="urn:microsoft.com/office/officeart/2005/8/layout/hProcess11"/>
    <dgm:cxn modelId="{35DD313B-64FD-4328-A80C-6B35A4152F3C}" type="presParOf" srcId="{CC61653B-F357-4C08-9A2F-12CAC6CD162B}" destId="{8EE2801A-C4DE-4C08-ABB6-1516015EBDE6}" srcOrd="8" destOrd="0" presId="urn:microsoft.com/office/officeart/2005/8/layout/hProcess11"/>
    <dgm:cxn modelId="{C5647CDE-15A3-4313-9410-F5BB44C155AC}" type="presParOf" srcId="{8EE2801A-C4DE-4C08-ABB6-1516015EBDE6}" destId="{259A9246-AAD2-4FAB-A94F-8BF5CFFC6033}" srcOrd="0" destOrd="0" presId="urn:microsoft.com/office/officeart/2005/8/layout/hProcess11"/>
    <dgm:cxn modelId="{3E7627B4-6ABD-4E0C-A428-D2B2E127A79B}" type="presParOf" srcId="{8EE2801A-C4DE-4C08-ABB6-1516015EBDE6}" destId="{20AA2A69-0360-493B-9D6D-80B5B9ACA9CA}" srcOrd="1" destOrd="0" presId="urn:microsoft.com/office/officeart/2005/8/layout/hProcess11"/>
    <dgm:cxn modelId="{4B519BD9-DF3A-4C07-A93F-F58A680CB9CD}" type="presParOf" srcId="{8EE2801A-C4DE-4C08-ABB6-1516015EBDE6}" destId="{C415D77C-A915-4AF6-AD70-FE8757F5858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314E1-DD95-4CAE-A97A-E8DA4C3BAF6C}">
      <dsp:nvSpPr>
        <dsp:cNvPr id="0" name=""/>
        <dsp:cNvSpPr/>
      </dsp:nvSpPr>
      <dsp:spPr>
        <a:xfrm>
          <a:off x="0" y="254000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1F280-B7AE-4F89-A5DB-D95E488C667D}">
      <dsp:nvSpPr>
        <dsp:cNvPr id="0" name=""/>
        <dsp:cNvSpPr/>
      </dsp:nvSpPr>
      <dsp:spPr>
        <a:xfrm>
          <a:off x="600456" y="2960116"/>
          <a:ext cx="140208" cy="1402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8EE2A-96FA-455B-8A33-88DBF2500223}">
      <dsp:nvSpPr>
        <dsp:cNvPr id="0" name=""/>
        <dsp:cNvSpPr/>
      </dsp:nvSpPr>
      <dsp:spPr>
        <a:xfrm>
          <a:off x="670560" y="3030220"/>
          <a:ext cx="798576" cy="90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3" tIns="0" rIns="0" bIns="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000" kern="1200" dirty="0" smtClean="0"/>
            <a:t>1G</a:t>
          </a:r>
          <a:endParaRPr lang="pt-BR" sz="5000" kern="1200" dirty="0"/>
        </a:p>
      </dsp:txBody>
      <dsp:txXfrm>
        <a:off x="670560" y="3030220"/>
        <a:ext cx="798576" cy="906780"/>
      </dsp:txXfrm>
    </dsp:sp>
    <dsp:sp modelId="{FEFE63C9-BA84-4F4C-9235-41FE084C3A89}">
      <dsp:nvSpPr>
        <dsp:cNvPr id="0" name=""/>
        <dsp:cNvSpPr/>
      </dsp:nvSpPr>
      <dsp:spPr>
        <a:xfrm>
          <a:off x="1359408" y="2230881"/>
          <a:ext cx="219456" cy="2194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96745-03FC-4FE6-A29D-15C926382AD3}">
      <dsp:nvSpPr>
        <dsp:cNvPr id="0" name=""/>
        <dsp:cNvSpPr/>
      </dsp:nvSpPr>
      <dsp:spPr>
        <a:xfrm>
          <a:off x="1469136" y="2340610"/>
          <a:ext cx="1011936" cy="1596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285" tIns="0" rIns="0" bIns="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000" kern="1200" dirty="0" smtClean="0"/>
            <a:t>2G</a:t>
          </a:r>
          <a:endParaRPr lang="pt-BR" sz="5000" kern="1200" dirty="0"/>
        </a:p>
      </dsp:txBody>
      <dsp:txXfrm>
        <a:off x="1469136" y="2340610"/>
        <a:ext cx="1011936" cy="1596390"/>
      </dsp:txXfrm>
    </dsp:sp>
    <dsp:sp modelId="{D0874EE0-0197-4F9E-8850-7605C8B62B5E}">
      <dsp:nvSpPr>
        <dsp:cNvPr id="0" name=""/>
        <dsp:cNvSpPr/>
      </dsp:nvSpPr>
      <dsp:spPr>
        <a:xfrm>
          <a:off x="2500331" y="1571636"/>
          <a:ext cx="292608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6EB61-A94E-4AD7-89D2-77D0FA64ECDD}">
      <dsp:nvSpPr>
        <dsp:cNvPr id="0" name=""/>
        <dsp:cNvSpPr/>
      </dsp:nvSpPr>
      <dsp:spPr>
        <a:xfrm>
          <a:off x="2481072" y="1795780"/>
          <a:ext cx="1176528" cy="2141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047" tIns="0" rIns="0" bIns="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000" kern="1200" dirty="0" smtClean="0"/>
            <a:t>3G</a:t>
          </a:r>
          <a:endParaRPr lang="pt-BR" sz="5000" kern="1200" dirty="0"/>
        </a:p>
      </dsp:txBody>
      <dsp:txXfrm>
        <a:off x="2481072" y="1795780"/>
        <a:ext cx="1176528" cy="2141220"/>
      </dsp:txXfrm>
    </dsp:sp>
    <dsp:sp modelId="{90376CF6-C72C-4497-89D4-00EAF60EA348}">
      <dsp:nvSpPr>
        <dsp:cNvPr id="0" name=""/>
        <dsp:cNvSpPr/>
      </dsp:nvSpPr>
      <dsp:spPr>
        <a:xfrm>
          <a:off x="3468624" y="1195324"/>
          <a:ext cx="377952" cy="3779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6CDC1-8078-4EEC-B621-6D540E294F6A}">
      <dsp:nvSpPr>
        <dsp:cNvPr id="0" name=""/>
        <dsp:cNvSpPr/>
      </dsp:nvSpPr>
      <dsp:spPr>
        <a:xfrm>
          <a:off x="3657600" y="1384300"/>
          <a:ext cx="1219200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269" tIns="0" rIns="0" bIns="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000" kern="1200" dirty="0" smtClean="0"/>
            <a:t>4G</a:t>
          </a:r>
          <a:endParaRPr lang="pt-BR" sz="5000" kern="1200" dirty="0"/>
        </a:p>
      </dsp:txBody>
      <dsp:txXfrm>
        <a:off x="3657600" y="1384300"/>
        <a:ext cx="1219200" cy="2552700"/>
      </dsp:txXfrm>
    </dsp:sp>
    <dsp:sp modelId="{A11537D6-DE47-41AC-8D53-EEDA3DE989EB}">
      <dsp:nvSpPr>
        <dsp:cNvPr id="0" name=""/>
        <dsp:cNvSpPr/>
      </dsp:nvSpPr>
      <dsp:spPr>
        <a:xfrm>
          <a:off x="4636008" y="892047"/>
          <a:ext cx="481584" cy="481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E4FB5-90B4-45F4-AF14-7D78B4838C72}">
      <dsp:nvSpPr>
        <dsp:cNvPr id="0" name=""/>
        <dsp:cNvSpPr/>
      </dsp:nvSpPr>
      <dsp:spPr>
        <a:xfrm>
          <a:off x="4876800" y="1132839"/>
          <a:ext cx="1219200" cy="2804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181" tIns="0" rIns="0" bIns="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000" kern="1200" dirty="0" smtClean="0"/>
            <a:t>5G</a:t>
          </a:r>
          <a:endParaRPr lang="pt-BR" sz="5000" kern="1200" dirty="0"/>
        </a:p>
      </dsp:txBody>
      <dsp:txXfrm>
        <a:off x="4876800" y="1132839"/>
        <a:ext cx="1219200" cy="2804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34769-DA21-4B5C-89AD-2C727D238291}">
      <dsp:nvSpPr>
        <dsp:cNvPr id="0" name=""/>
        <dsp:cNvSpPr/>
      </dsp:nvSpPr>
      <dsp:spPr>
        <a:xfrm>
          <a:off x="0" y="1089004"/>
          <a:ext cx="6143668" cy="52866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144BAD-9A56-4243-AD1A-2A2B5D16ECA2}">
      <dsp:nvSpPr>
        <dsp:cNvPr id="0" name=""/>
        <dsp:cNvSpPr/>
      </dsp:nvSpPr>
      <dsp:spPr>
        <a:xfrm>
          <a:off x="71995" y="1046726"/>
          <a:ext cx="1062392" cy="1082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b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1980</a:t>
          </a:r>
          <a:endParaRPr lang="pt-BR" sz="2600" kern="1200" dirty="0"/>
        </a:p>
      </dsp:txBody>
      <dsp:txXfrm>
        <a:off x="71995" y="1046726"/>
        <a:ext cx="1062392" cy="1082671"/>
      </dsp:txXfrm>
    </dsp:sp>
    <dsp:sp modelId="{A4D8F38B-3B59-4B53-80D5-6A81C6DCAE8D}">
      <dsp:nvSpPr>
        <dsp:cNvPr id="0" name=""/>
        <dsp:cNvSpPr/>
      </dsp:nvSpPr>
      <dsp:spPr>
        <a:xfrm>
          <a:off x="398292" y="1218005"/>
          <a:ext cx="270667" cy="27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09EAA-F646-482A-BF1B-7F55823CF8BE}">
      <dsp:nvSpPr>
        <dsp:cNvPr id="0" name=""/>
        <dsp:cNvSpPr/>
      </dsp:nvSpPr>
      <dsp:spPr>
        <a:xfrm>
          <a:off x="1117942" y="1624006"/>
          <a:ext cx="1062392" cy="1082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1990</a:t>
          </a:r>
          <a:endParaRPr lang="pt-BR" sz="2600" kern="1200" dirty="0"/>
        </a:p>
      </dsp:txBody>
      <dsp:txXfrm>
        <a:off x="1117942" y="1624006"/>
        <a:ext cx="1062392" cy="1082671"/>
      </dsp:txXfrm>
    </dsp:sp>
    <dsp:sp modelId="{5A41AD23-D848-4986-8A4F-2EEA371BC356}">
      <dsp:nvSpPr>
        <dsp:cNvPr id="0" name=""/>
        <dsp:cNvSpPr/>
      </dsp:nvSpPr>
      <dsp:spPr>
        <a:xfrm>
          <a:off x="1513804" y="1218005"/>
          <a:ext cx="270667" cy="27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2B92C6-E2F0-4A67-9EED-4CEE911B1D92}">
      <dsp:nvSpPr>
        <dsp:cNvPr id="0" name=""/>
        <dsp:cNvSpPr/>
      </dsp:nvSpPr>
      <dsp:spPr>
        <a:xfrm>
          <a:off x="2231892" y="999153"/>
          <a:ext cx="1062392" cy="1082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b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2000</a:t>
          </a:r>
          <a:endParaRPr lang="pt-BR" sz="2600" kern="1200" dirty="0"/>
        </a:p>
      </dsp:txBody>
      <dsp:txXfrm>
        <a:off x="2231892" y="999153"/>
        <a:ext cx="1062392" cy="1082671"/>
      </dsp:txXfrm>
    </dsp:sp>
    <dsp:sp modelId="{A18A1A45-513E-4840-9646-8E48000EC8F3}">
      <dsp:nvSpPr>
        <dsp:cNvPr id="0" name=""/>
        <dsp:cNvSpPr/>
      </dsp:nvSpPr>
      <dsp:spPr>
        <a:xfrm>
          <a:off x="2629316" y="1218005"/>
          <a:ext cx="270667" cy="27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45CDF-95B7-4AF4-A4AC-DF54A5E312A6}">
      <dsp:nvSpPr>
        <dsp:cNvPr id="0" name=""/>
        <dsp:cNvSpPr/>
      </dsp:nvSpPr>
      <dsp:spPr>
        <a:xfrm>
          <a:off x="3348966" y="1624006"/>
          <a:ext cx="1062392" cy="1082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2010</a:t>
          </a:r>
          <a:endParaRPr lang="pt-BR" sz="2600" kern="1200" dirty="0"/>
        </a:p>
      </dsp:txBody>
      <dsp:txXfrm>
        <a:off x="3348966" y="1624006"/>
        <a:ext cx="1062392" cy="1082671"/>
      </dsp:txXfrm>
    </dsp:sp>
    <dsp:sp modelId="{9CB74BE2-0AAE-45B4-BA2D-C8ABE2334838}">
      <dsp:nvSpPr>
        <dsp:cNvPr id="0" name=""/>
        <dsp:cNvSpPr/>
      </dsp:nvSpPr>
      <dsp:spPr>
        <a:xfrm>
          <a:off x="3744828" y="1218005"/>
          <a:ext cx="270667" cy="27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A9246-AAD2-4FAB-A94F-8BF5CFFC6033}">
      <dsp:nvSpPr>
        <dsp:cNvPr id="0" name=""/>
        <dsp:cNvSpPr/>
      </dsp:nvSpPr>
      <dsp:spPr>
        <a:xfrm>
          <a:off x="4535786" y="999153"/>
          <a:ext cx="1062392" cy="1082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b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2020</a:t>
          </a:r>
          <a:endParaRPr lang="pt-BR" sz="2600" kern="1200" dirty="0"/>
        </a:p>
      </dsp:txBody>
      <dsp:txXfrm>
        <a:off x="4535786" y="999153"/>
        <a:ext cx="1062392" cy="1082671"/>
      </dsp:txXfrm>
    </dsp:sp>
    <dsp:sp modelId="{20AA2A69-0360-493B-9D6D-80B5B9ACA9CA}">
      <dsp:nvSpPr>
        <dsp:cNvPr id="0" name=""/>
        <dsp:cNvSpPr/>
      </dsp:nvSpPr>
      <dsp:spPr>
        <a:xfrm>
          <a:off x="4860341" y="1218005"/>
          <a:ext cx="270667" cy="27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43125C7-5E63-4A51-8789-497142A00A30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F55EAF4-3335-4F51-8C3B-7195F7678C9F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400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Courier New" panose="02070309020205020404" pitchFamily="49" charset="0"/>
              <a:buChar char="o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defRPr>
            </a:lvl4pPr>
            <a:lvl5pPr marL="2057400" indent="-228600">
              <a:buFont typeface="Courier New" panose="02070309020205020404" pitchFamily="49" charset="0"/>
              <a:buChar char="o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3050"/>
            <a:ext cx="2133873" cy="1859806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1662-6D62-421A-977A-EE2AD584F909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026" name="Picture 2" descr="Brasão da PUC-Ri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670"/>
            <a:ext cx="8001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7564" y="1844824"/>
            <a:ext cx="7772400" cy="1728192"/>
          </a:xfrm>
        </p:spPr>
        <p:txBody>
          <a:bodyPr>
            <a:noAutofit/>
          </a:bodyPr>
          <a:lstStyle/>
          <a:p>
            <a:r>
              <a:rPr lang="pt-BR" altLang="zh-CN" sz="2800" b="1" dirty="0">
                <a:latin typeface="Comic Sans MS" panose="030F0702030302020204" pitchFamily="66" charset="0"/>
              </a:rPr>
              <a:t>Técnicas de codificação de canal para sistemas de comunicação 5G</a:t>
            </a:r>
            <a:endParaRPr lang="zh-CN" altLang="en-US" sz="2800" dirty="0">
              <a:latin typeface="Comic Sans MS" panose="030F0702030302020204" pitchFamily="66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36804" cy="2328882"/>
          </a:xfrm>
        </p:spPr>
        <p:txBody>
          <a:bodyPr>
            <a:noAutofit/>
          </a:bodyPr>
          <a:lstStyle/>
          <a:p>
            <a:r>
              <a:rPr lang="en-GB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Rodrigo  C. de </a:t>
            </a:r>
            <a:r>
              <a:rPr lang="en-GB" altLang="zh-CN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Lamare</a:t>
            </a:r>
            <a:r>
              <a:rPr lang="en-GB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 </a:t>
            </a:r>
          </a:p>
          <a:p>
            <a:r>
              <a:rPr lang="en-GB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com Robert M. Oliveira, Pedro A. </a:t>
            </a:r>
            <a:r>
              <a:rPr lang="en-GB" altLang="zh-CN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Teixeira</a:t>
            </a:r>
            <a:r>
              <a:rPr lang="en-GB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e </a:t>
            </a:r>
            <a:r>
              <a:rPr lang="en-GB" altLang="zh-CN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Zhichao</a:t>
            </a:r>
            <a:r>
              <a:rPr lang="en-GB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Shao</a:t>
            </a:r>
            <a:endParaRPr lang="en-GB" altLang="zh-CN" sz="1800" dirty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endParaRPr lang="en-GB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CETUC</a:t>
            </a:r>
            <a:r>
              <a:rPr lang="en-GB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, PUC-Rio, Brazil</a:t>
            </a:r>
          </a:p>
          <a:p>
            <a:r>
              <a:rPr lang="en-GB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Communications </a:t>
            </a:r>
            <a:r>
              <a:rPr lang="en-GB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Research Group, </a:t>
            </a:r>
            <a:endParaRPr lang="en-GB" altLang="zh-CN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altLang="zh-C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Department </a:t>
            </a:r>
            <a:r>
              <a:rPr lang="en-GB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of Electronics, University of York, U.K.</a:t>
            </a:r>
          </a:p>
          <a:p>
            <a:endParaRPr lang="zh-CN" altLang="en-US" sz="14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137307" y="116632"/>
            <a:ext cx="936104" cy="812308"/>
            <a:chOff x="7056771" y="262697"/>
            <a:chExt cx="700954" cy="72288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262697"/>
              <a:ext cx="700954" cy="50381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822139"/>
              <a:ext cx="700954" cy="16344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766508"/>
              <a:ext cx="700954" cy="55631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175113"/>
            <a:ext cx="285750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Técnicas de </a:t>
            </a:r>
            <a:r>
              <a:rPr lang="pt-BR" dirty="0" smtClean="0"/>
              <a:t>codificação</a:t>
            </a:r>
            <a:r>
              <a:rPr lang="pt-BR" dirty="0"/>
              <a:t>: </a:t>
            </a:r>
            <a:br>
              <a:rPr lang="pt-BR" dirty="0"/>
            </a:br>
            <a:r>
              <a:rPr lang="pt-BR" dirty="0" smtClean="0"/>
              <a:t>códigos turbo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Desempenho muito bom para códigos médio-longos.</a:t>
            </a:r>
          </a:p>
          <a:p>
            <a:endParaRPr lang="pt-BR" dirty="0" smtClean="0"/>
          </a:p>
          <a:p>
            <a:r>
              <a:rPr lang="pt-BR" dirty="0" smtClean="0"/>
              <a:t>Codificação muito eficiente.</a:t>
            </a:r>
          </a:p>
          <a:p>
            <a:endParaRPr lang="pt-BR" dirty="0" smtClean="0"/>
          </a:p>
          <a:p>
            <a:r>
              <a:rPr lang="pt-BR" dirty="0" smtClean="0"/>
              <a:t>Pouca flexibilidade para se obter diferentes taxas, sobretudo taxas mais altas (r &gt; 0.5).</a:t>
            </a:r>
          </a:p>
          <a:p>
            <a:endParaRPr lang="pt-BR" dirty="0" smtClean="0"/>
          </a:p>
          <a:p>
            <a:r>
              <a:rPr lang="pt-BR" dirty="0" smtClean="0"/>
              <a:t>Saturação de desempenho de BER.</a:t>
            </a:r>
          </a:p>
          <a:p>
            <a:endParaRPr lang="pt-BR" dirty="0" smtClean="0"/>
          </a:p>
          <a:p>
            <a:r>
              <a:rPr lang="pt-BR" dirty="0" smtClean="0"/>
              <a:t>Decodificação mais complexa.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6093296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C. </a:t>
            </a:r>
            <a:r>
              <a:rPr lang="en-US" sz="1600" dirty="0" err="1"/>
              <a:t>Berrou</a:t>
            </a:r>
            <a:r>
              <a:rPr lang="en-US" sz="1600" dirty="0"/>
              <a:t> and A. </a:t>
            </a:r>
            <a:r>
              <a:rPr lang="en-US" sz="1600" dirty="0" err="1"/>
              <a:t>Glavieux</a:t>
            </a:r>
            <a:r>
              <a:rPr lang="en-US" sz="1600" dirty="0"/>
              <a:t>, “Near optimum error correcting </a:t>
            </a:r>
            <a:r>
              <a:rPr lang="en-US" sz="1600" dirty="0" smtClean="0"/>
              <a:t>coding </a:t>
            </a:r>
            <a:r>
              <a:rPr lang="pt-BR" sz="1600" dirty="0" err="1" smtClean="0"/>
              <a:t>and</a:t>
            </a:r>
            <a:r>
              <a:rPr lang="pt-BR" sz="1600" dirty="0" smtClean="0"/>
              <a:t> </a:t>
            </a:r>
            <a:r>
              <a:rPr lang="pt-BR" sz="1600" dirty="0" err="1"/>
              <a:t>decoding</a:t>
            </a:r>
            <a:r>
              <a:rPr lang="pt-BR" sz="1600" dirty="0"/>
              <a:t>: Turbo-</a:t>
            </a:r>
            <a:r>
              <a:rPr lang="pt-BR" sz="1600" dirty="0" err="1"/>
              <a:t>codes</a:t>
            </a:r>
            <a:r>
              <a:rPr lang="pt-BR" sz="1600" dirty="0"/>
              <a:t>,” </a:t>
            </a:r>
            <a:r>
              <a:rPr lang="pt-BR" sz="1600" i="1" dirty="0"/>
              <a:t>IEEE Trans. </a:t>
            </a:r>
            <a:r>
              <a:rPr lang="pt-BR" sz="1600" i="1" dirty="0" err="1"/>
              <a:t>Commun</a:t>
            </a:r>
            <a:r>
              <a:rPr lang="pt-BR" sz="1600" i="1" dirty="0"/>
              <a:t>.</a:t>
            </a:r>
            <a:r>
              <a:rPr lang="pt-BR" sz="1600" dirty="0"/>
              <a:t>, vol. 44, no. 10</a:t>
            </a:r>
            <a:r>
              <a:rPr lang="pt-BR" sz="1600" dirty="0" smtClean="0"/>
              <a:t>, pp</a:t>
            </a:r>
            <a:r>
              <a:rPr lang="pt-BR" sz="1600" dirty="0"/>
              <a:t>. 1261–1271, </a:t>
            </a:r>
            <a:r>
              <a:rPr lang="pt-BR" sz="1600" dirty="0" err="1"/>
              <a:t>Oct</a:t>
            </a:r>
            <a:r>
              <a:rPr lang="pt-BR" sz="1600" dirty="0"/>
              <a:t>. 1996.</a:t>
            </a:r>
          </a:p>
        </p:txBody>
      </p:sp>
    </p:spTree>
    <p:extLst>
      <p:ext uri="{BB962C8B-B14F-4D97-AF65-F5344CB8AC3E}">
        <p14:creationId xmlns:p14="http://schemas.microsoft.com/office/powerpoint/2010/main" val="254293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Técnicas de </a:t>
            </a:r>
            <a:r>
              <a:rPr lang="pt-BR" dirty="0" smtClean="0"/>
              <a:t>codificação</a:t>
            </a:r>
            <a:r>
              <a:rPr lang="pt-BR" dirty="0"/>
              <a:t>: </a:t>
            </a:r>
            <a:br>
              <a:rPr lang="pt-BR" dirty="0"/>
            </a:br>
            <a:r>
              <a:rPr lang="pt-BR" dirty="0" smtClean="0"/>
              <a:t>códigos LDPC (1/2)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pt-BR" dirty="0" smtClean="0"/>
              <a:t>Desempenho entre os melhores.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Flexibilidade no projeto: </a:t>
            </a:r>
          </a:p>
          <a:p>
            <a:pPr lvl="1" algn="just">
              <a:spcAft>
                <a:spcPts val="600"/>
              </a:spcAft>
            </a:pPr>
            <a:r>
              <a:rPr lang="pt-BR" dirty="0" smtClean="0"/>
              <a:t>qualquer taxa, </a:t>
            </a:r>
          </a:p>
          <a:p>
            <a:pPr lvl="1" algn="just">
              <a:spcAft>
                <a:spcPts val="600"/>
              </a:spcAft>
            </a:pPr>
            <a:r>
              <a:rPr lang="pt-BR" dirty="0" smtClean="0"/>
              <a:t>otimização do grafo para evitar ciclos curtos.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Codificação eficiente com emprego de estruturas </a:t>
            </a:r>
            <a:r>
              <a:rPr lang="pt-BR" dirty="0" err="1" smtClean="0"/>
              <a:t>quasi</a:t>
            </a:r>
            <a:r>
              <a:rPr lang="pt-BR" dirty="0" smtClean="0"/>
              <a:t>-cíclicas</a:t>
            </a:r>
            <a:r>
              <a:rPr lang="pt-BR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Decodificação: </a:t>
            </a:r>
          </a:p>
          <a:p>
            <a:pPr lvl="1" algn="just">
              <a:spcAft>
                <a:spcPts val="600"/>
              </a:spcAft>
            </a:pPr>
            <a:r>
              <a:rPr lang="pt-BR" dirty="0" smtClean="0"/>
              <a:t>Trocas de mensagens: algoritmos SPA e Min-Sum com grande eficiência -&gt; requerem dezenas de iterações (~40) para convergência -&gt; aumento de latência</a:t>
            </a:r>
          </a:p>
          <a:p>
            <a:pPr lvl="1" algn="just">
              <a:spcAft>
                <a:spcPts val="600"/>
              </a:spcAft>
            </a:pPr>
            <a:r>
              <a:rPr lang="pt-BR" dirty="0" smtClean="0"/>
              <a:t>Inversão de bits (Bit </a:t>
            </a:r>
            <a:r>
              <a:rPr lang="pt-BR" dirty="0" err="1" smtClean="0"/>
              <a:t>flipping</a:t>
            </a:r>
            <a:r>
              <a:rPr lang="pt-BR" dirty="0" smtClean="0"/>
              <a:t>): simplicidade com perda de desempenho.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9552" y="5800908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Robert G. </a:t>
            </a:r>
            <a:r>
              <a:rPr lang="en-US" sz="1400" dirty="0" err="1"/>
              <a:t>Gallager</a:t>
            </a:r>
            <a:r>
              <a:rPr lang="en-US" sz="1400" dirty="0"/>
              <a:t> (1963). Low Density Parity Check Codes </a:t>
            </a:r>
            <a:r>
              <a:rPr lang="en-US" sz="1400" dirty="0" smtClean="0"/>
              <a:t>. </a:t>
            </a:r>
            <a:r>
              <a:rPr lang="en-US" sz="1400" dirty="0"/>
              <a:t>Monograph, M.I.T. Press. Retrieved August 7, 2013</a:t>
            </a:r>
            <a:r>
              <a:rPr lang="en-US" sz="1400" dirty="0" smtClean="0"/>
              <a:t>.</a:t>
            </a:r>
          </a:p>
          <a:p>
            <a:pPr algn="just"/>
            <a:r>
              <a:rPr lang="en-US" sz="1400" dirty="0" smtClean="0"/>
              <a:t>T. </a:t>
            </a:r>
            <a:r>
              <a:rPr lang="en-US" sz="1400" dirty="0"/>
              <a:t>J. Richardson and M. </a:t>
            </a:r>
            <a:r>
              <a:rPr lang="en-US" sz="1400" dirty="0" err="1" smtClean="0"/>
              <a:t>Shokrollahi</a:t>
            </a:r>
            <a:r>
              <a:rPr lang="en-US" sz="1400" dirty="0" smtClean="0"/>
              <a:t> </a:t>
            </a:r>
            <a:r>
              <a:rPr lang="en-US" sz="1400" dirty="0"/>
              <a:t>and </a:t>
            </a:r>
            <a:r>
              <a:rPr lang="en-US" sz="1400" dirty="0" smtClean="0"/>
              <a:t>R. </a:t>
            </a:r>
            <a:r>
              <a:rPr lang="en-US" sz="1400" dirty="0"/>
              <a:t>L. </a:t>
            </a:r>
            <a:r>
              <a:rPr lang="en-US" sz="1400" dirty="0" err="1"/>
              <a:t>Urbanke</a:t>
            </a:r>
            <a:r>
              <a:rPr lang="en-US" sz="1400" dirty="0"/>
              <a:t>, "Design of Capacity-Approaching Irregular Low-Density Parity-Check Codes," IEEE Transactions in Information Theory, 47(2), February </a:t>
            </a:r>
            <a:r>
              <a:rPr lang="en-US" sz="1400" dirty="0" smtClean="0"/>
              <a:t>2001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21788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Técnicas de codificação: </a:t>
            </a:r>
            <a:br>
              <a:rPr lang="pt-BR" dirty="0"/>
            </a:br>
            <a:r>
              <a:rPr lang="pt-BR" dirty="0" smtClean="0"/>
              <a:t>códigos LDPC (2/2)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pt-BR" dirty="0" smtClean="0"/>
              <a:t>Códigos LDPC são códigos de bloco com matriz de paridade </a:t>
            </a:r>
            <a:r>
              <a:rPr lang="pt-BR" b="1" dirty="0" smtClean="0"/>
              <a:t>H</a:t>
            </a:r>
            <a:r>
              <a:rPr lang="pt-BR" dirty="0" smtClean="0"/>
              <a:t> com muitos 0s e poucos 1s, que pode ser descrita </a:t>
            </a:r>
            <a:r>
              <a:rPr lang="pt-BR" dirty="0" smtClean="0"/>
              <a:t>por</a:t>
            </a:r>
            <a:r>
              <a:rPr lang="pt-BR" dirty="0" smtClean="0"/>
              <a:t> </a:t>
            </a:r>
            <a:r>
              <a:rPr lang="pt-BR" dirty="0" smtClean="0"/>
              <a:t>um grafo. </a:t>
            </a:r>
          </a:p>
          <a:p>
            <a:r>
              <a:rPr lang="pt-BR" dirty="0" smtClean="0"/>
              <a:t>Projeto dos códigos: </a:t>
            </a:r>
          </a:p>
          <a:p>
            <a:pPr lvl="1"/>
            <a:r>
              <a:rPr lang="pt-BR" dirty="0"/>
              <a:t>I</a:t>
            </a:r>
            <a:r>
              <a:rPr lang="pt-BR" dirty="0" smtClean="0"/>
              <a:t>nicia-se pela matriz </a:t>
            </a:r>
            <a:r>
              <a:rPr lang="pt-BR" b="1" dirty="0" smtClean="0"/>
              <a:t>H </a:t>
            </a:r>
            <a:r>
              <a:rPr lang="pt-BR" dirty="0" smtClean="0"/>
              <a:t>e em seguida obtém-se a matriz geradora </a:t>
            </a:r>
            <a:r>
              <a:rPr lang="pt-BR" b="1" dirty="0" smtClean="0"/>
              <a:t>G</a:t>
            </a:r>
          </a:p>
          <a:p>
            <a:pPr lvl="1"/>
            <a:r>
              <a:rPr lang="pt-BR" dirty="0" smtClean="0"/>
              <a:t>Evita-se ciclos no grafo pois estes podem causar perda de desempenho</a:t>
            </a:r>
          </a:p>
          <a:p>
            <a:pPr lvl="1"/>
            <a:r>
              <a:rPr lang="pt-BR" dirty="0" smtClean="0"/>
              <a:t>Técnicas: </a:t>
            </a:r>
            <a:r>
              <a:rPr lang="pt-BR" dirty="0" err="1" smtClean="0"/>
              <a:t>Gallager</a:t>
            </a:r>
            <a:r>
              <a:rPr lang="pt-BR" dirty="0" smtClean="0"/>
              <a:t>, </a:t>
            </a:r>
            <a:r>
              <a:rPr lang="pt-BR" dirty="0" err="1" smtClean="0"/>
              <a:t>McKay</a:t>
            </a:r>
            <a:r>
              <a:rPr lang="pt-BR" dirty="0" smtClean="0"/>
              <a:t>, PEG, </a:t>
            </a:r>
            <a:r>
              <a:rPr lang="pt-BR" dirty="0" err="1" smtClean="0"/>
              <a:t>etc</a:t>
            </a:r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r>
              <a:rPr lang="pt-BR" dirty="0" smtClean="0"/>
              <a:t>Decodificação:</a:t>
            </a:r>
          </a:p>
          <a:p>
            <a:pPr lvl="1"/>
            <a:r>
              <a:rPr lang="pt-BR" dirty="0" smtClean="0"/>
              <a:t>Troca de mensagens  (iterações) que implicam em latência ou inversão de bits</a:t>
            </a:r>
          </a:p>
          <a:p>
            <a:pPr lvl="1"/>
            <a:r>
              <a:rPr lang="pt-BR" dirty="0" smtClean="0"/>
              <a:t>Baixa complexidade e implementação paralela em hardware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799119" y="4234765"/>
            <a:ext cx="158417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Decod</a:t>
            </a:r>
            <a:r>
              <a:rPr lang="pt-BR" b="1" dirty="0" smtClean="0">
                <a:solidFill>
                  <a:schemeClr val="tx1"/>
                </a:solidFill>
              </a:rPr>
              <a:t>.  H</a:t>
            </a:r>
            <a:endParaRPr lang="pt-BR" b="1" dirty="0"/>
          </a:p>
        </p:txBody>
      </p:sp>
      <p:sp>
        <p:nvSpPr>
          <p:cNvPr id="5" name="Retângulo 4"/>
          <p:cNvSpPr/>
          <p:nvPr/>
        </p:nvSpPr>
        <p:spPr>
          <a:xfrm>
            <a:off x="3635896" y="4229472"/>
            <a:ext cx="129614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Canal</a:t>
            </a:r>
            <a:endParaRPr lang="pt-BR" b="1" dirty="0"/>
          </a:p>
        </p:txBody>
      </p:sp>
      <p:sp>
        <p:nvSpPr>
          <p:cNvPr id="6" name="Retângulo 5"/>
          <p:cNvSpPr/>
          <p:nvPr/>
        </p:nvSpPr>
        <p:spPr>
          <a:xfrm>
            <a:off x="1484040" y="4229472"/>
            <a:ext cx="129614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7" name="Conector de seta reta 6"/>
          <p:cNvCxnSpPr/>
          <p:nvPr/>
        </p:nvCxnSpPr>
        <p:spPr>
          <a:xfrm>
            <a:off x="827584" y="4553508"/>
            <a:ext cx="6564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>
            <a:stCxn id="6" idx="3"/>
            <a:endCxn id="5" idx="1"/>
          </p:cNvCxnSpPr>
          <p:nvPr/>
        </p:nvCxnSpPr>
        <p:spPr>
          <a:xfrm>
            <a:off x="2780184" y="4553508"/>
            <a:ext cx="8557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5" idx="3"/>
            <a:endCxn id="4" idx="1"/>
          </p:cNvCxnSpPr>
          <p:nvPr/>
        </p:nvCxnSpPr>
        <p:spPr>
          <a:xfrm>
            <a:off x="4932040" y="4553508"/>
            <a:ext cx="867079" cy="5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436026" y="414901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</a:t>
            </a:r>
            <a:endParaRPr lang="pt-BR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842395" y="4044806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 = </a:t>
            </a:r>
            <a:r>
              <a:rPr lang="pt-BR" b="1" dirty="0" err="1" smtClean="0"/>
              <a:t>mG</a:t>
            </a:r>
            <a:endParaRPr lang="pt-BR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976458" y="404480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 = </a:t>
            </a:r>
            <a:r>
              <a:rPr lang="pt-BR" b="1" dirty="0" err="1" smtClean="0"/>
              <a:t>c+n</a:t>
            </a:r>
            <a:endParaRPr lang="pt-BR" b="1" dirty="0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7383295" y="4558801"/>
            <a:ext cx="6564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7855245" y="4136922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pt-BR" b="1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pt-BR" b="1" i="0" dirty="0">
                              <a:latin typeface="Cambria Math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pt-BR" b="1" dirty="0"/>
                            <m:t> </m:t>
                          </m:r>
                        </m:e>
                      </m:acc>
                    </m:oMath>
                  </m:oMathPara>
                </a14:m>
                <a:endParaRPr lang="pt-BR" b="1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245" y="4136922"/>
                <a:ext cx="479618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6667" r="-769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5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Técnicas de </a:t>
            </a:r>
            <a:r>
              <a:rPr lang="pt-BR" dirty="0" smtClean="0"/>
              <a:t>codificação</a:t>
            </a:r>
            <a:r>
              <a:rPr lang="pt-BR" dirty="0"/>
              <a:t>: </a:t>
            </a:r>
            <a:br>
              <a:rPr lang="pt-BR" dirty="0"/>
            </a:br>
            <a:r>
              <a:rPr lang="pt-BR" dirty="0" smtClean="0"/>
              <a:t>códigos polares (1/3)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pt-BR" dirty="0" smtClean="0"/>
              <a:t>Primeira técnica com baixo custo computacional de codificação e decodificação a alcançar a capacidade. 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dirty="0" smtClean="0"/>
              <a:t>Construção do código é determinística.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dirty="0" smtClean="0"/>
              <a:t>Não apresenta saturação na curva de BER versus SNR.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dirty="0" smtClean="0"/>
              <a:t>Eficiência energética é alta e complexidade baixa - </a:t>
            </a:r>
            <a:r>
              <a:rPr lang="pt-BR" dirty="0"/>
              <a:t>O(n log n</a:t>
            </a:r>
            <a:r>
              <a:rPr lang="pt-BR" dirty="0" smtClean="0"/>
              <a:t>).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dirty="0" smtClean="0"/>
              <a:t>Superam os códigos Turbo para blocos mais longos (n grande).</a:t>
            </a:r>
          </a:p>
          <a:p>
            <a:pPr>
              <a:spcAft>
                <a:spcPts val="600"/>
              </a:spcAft>
            </a:pPr>
            <a:r>
              <a:rPr lang="pt-BR" dirty="0" smtClean="0"/>
              <a:t>Problemas com projeto de códigos de comprimento n arbitrário.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2596" y="5535255"/>
            <a:ext cx="76328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E. </a:t>
            </a:r>
            <a:r>
              <a:rPr lang="en-US" sz="1400" dirty="0" err="1"/>
              <a:t>Arıkan</a:t>
            </a:r>
            <a:r>
              <a:rPr lang="en-US" sz="1400" dirty="0"/>
              <a:t>, “Channel polarization: A method for constructing </a:t>
            </a:r>
            <a:r>
              <a:rPr lang="en-US" sz="1400" dirty="0" smtClean="0"/>
              <a:t>capacity-achieving codes </a:t>
            </a:r>
            <a:r>
              <a:rPr lang="en-US" sz="1400" dirty="0"/>
              <a:t>for symmetric binary-input memoryless channels,” </a:t>
            </a:r>
            <a:r>
              <a:rPr lang="en-US" sz="1400" i="1" dirty="0" smtClean="0"/>
              <a:t>IEEE Trans</a:t>
            </a:r>
            <a:r>
              <a:rPr lang="en-US" sz="1400" i="1" dirty="0"/>
              <a:t>. Inf. Theory</a:t>
            </a:r>
            <a:r>
              <a:rPr lang="en-US" sz="1400" dirty="0"/>
              <a:t>, vol. 55, no. 7, pp. 3051–3073, Jul. 2009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G. </a:t>
            </a:r>
            <a:r>
              <a:rPr lang="en-US" sz="1400" dirty="0" err="1"/>
              <a:t>Sarkis</a:t>
            </a:r>
            <a:r>
              <a:rPr lang="en-US" sz="1400" dirty="0"/>
              <a:t>, P. </a:t>
            </a:r>
            <a:r>
              <a:rPr lang="en-US" sz="1400" dirty="0" err="1"/>
              <a:t>Giard</a:t>
            </a:r>
            <a:r>
              <a:rPr lang="en-US" sz="1400" dirty="0"/>
              <a:t>, A. Vardy, C. </a:t>
            </a:r>
            <a:r>
              <a:rPr lang="en-US" sz="1400" dirty="0" err="1"/>
              <a:t>Thibeault</a:t>
            </a:r>
            <a:r>
              <a:rPr lang="en-US" sz="1400" dirty="0"/>
              <a:t>, and W. J. Gross, “Fast </a:t>
            </a:r>
            <a:r>
              <a:rPr lang="en-US" sz="1400" dirty="0" smtClean="0"/>
              <a:t>polar decoders</a:t>
            </a:r>
            <a:r>
              <a:rPr lang="en-US" sz="1400" dirty="0"/>
              <a:t>: Algorithm and implementation,” IEEE J. Sel. Areas </a:t>
            </a:r>
            <a:r>
              <a:rPr lang="en-US" sz="1400" dirty="0" err="1"/>
              <a:t>Commun</a:t>
            </a:r>
            <a:r>
              <a:rPr lang="en-US" sz="1400" dirty="0" smtClean="0"/>
              <a:t>., vol</a:t>
            </a:r>
            <a:r>
              <a:rPr lang="en-US" sz="1400" dirty="0"/>
              <a:t>. 32, no. 5, pp. 946–957, May 2014.</a:t>
            </a:r>
            <a:endParaRPr lang="en-US" sz="1400" dirty="0" smtClean="0"/>
          </a:p>
          <a:p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7325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Técnicas de codificação: </a:t>
            </a:r>
            <a:br>
              <a:rPr lang="pt-BR" dirty="0"/>
            </a:br>
            <a:r>
              <a:rPr lang="pt-BR" dirty="0"/>
              <a:t>códigos polares </a:t>
            </a:r>
            <a:r>
              <a:rPr lang="pt-BR" dirty="0" smtClean="0"/>
              <a:t>(2/3)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Autofit/>
          </a:bodyPr>
          <a:lstStyle/>
          <a:p>
            <a:pPr marL="396000" algn="just"/>
            <a:r>
              <a:rPr lang="en-US" dirty="0" err="1" smtClean="0"/>
              <a:t>Polarização</a:t>
            </a:r>
            <a:r>
              <a:rPr lang="en-US" dirty="0" smtClean="0"/>
              <a:t>: </a:t>
            </a:r>
            <a:r>
              <a:rPr lang="en-US" dirty="0" err="1" smtClean="0"/>
              <a:t>canais</a:t>
            </a:r>
            <a:r>
              <a:rPr lang="en-US" dirty="0" smtClean="0"/>
              <a:t> </a:t>
            </a:r>
            <a:r>
              <a:rPr lang="en-US" dirty="0" err="1" smtClean="0"/>
              <a:t>discretos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memória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para </a:t>
            </a:r>
            <a:r>
              <a:rPr lang="en-US" dirty="0" err="1" smtClean="0"/>
              <a:t>sintetizar</a:t>
            </a:r>
            <a:r>
              <a:rPr lang="en-US" dirty="0" smtClean="0"/>
              <a:t> </a:t>
            </a:r>
            <a:r>
              <a:rPr lang="en-US" dirty="0" err="1" smtClean="0"/>
              <a:t>canais</a:t>
            </a:r>
            <a:r>
              <a:rPr lang="en-US" dirty="0" smtClean="0"/>
              <a:t> </a:t>
            </a:r>
            <a:r>
              <a:rPr lang="en-US" dirty="0" err="1" smtClean="0"/>
              <a:t>bons</a:t>
            </a:r>
            <a:r>
              <a:rPr lang="en-US" dirty="0" smtClean="0"/>
              <a:t> e </a:t>
            </a:r>
            <a:r>
              <a:rPr lang="en-US" dirty="0" err="1" smtClean="0"/>
              <a:t>canais</a:t>
            </a:r>
            <a:r>
              <a:rPr lang="en-US" dirty="0" smtClean="0"/>
              <a:t> ruins. </a:t>
            </a:r>
          </a:p>
          <a:p>
            <a:pPr marL="396000" algn="just"/>
            <a:r>
              <a:rPr lang="en-US" dirty="0" err="1" smtClean="0"/>
              <a:t>Aplicando</a:t>
            </a:r>
            <a:r>
              <a:rPr lang="en-US" dirty="0" smtClean="0"/>
              <a:t>-se o </a:t>
            </a:r>
            <a:r>
              <a:rPr lang="en-US" dirty="0" err="1" smtClean="0"/>
              <a:t>conceito</a:t>
            </a:r>
            <a:r>
              <a:rPr lang="en-US" dirty="0" smtClean="0"/>
              <a:t> de </a:t>
            </a:r>
            <a:r>
              <a:rPr lang="en-US" dirty="0" err="1" smtClean="0"/>
              <a:t>polarização</a:t>
            </a:r>
            <a:r>
              <a:rPr lang="en-US" dirty="0" smtClean="0"/>
              <a:t> de forma </a:t>
            </a:r>
            <a:r>
              <a:rPr lang="en-US" dirty="0" err="1" smtClean="0"/>
              <a:t>recursiva</a:t>
            </a:r>
            <a:r>
              <a:rPr lang="en-US" dirty="0" smtClean="0"/>
              <a:t> </a:t>
            </a:r>
            <a:r>
              <a:rPr lang="en-US" dirty="0" err="1" smtClean="0"/>
              <a:t>obtém</a:t>
            </a:r>
            <a:r>
              <a:rPr lang="en-US" dirty="0" smtClean="0"/>
              <a:t>-se </a:t>
            </a:r>
            <a:r>
              <a:rPr lang="en-US" dirty="0" err="1" smtClean="0"/>
              <a:t>canais</a:t>
            </a:r>
            <a:r>
              <a:rPr lang="en-US" dirty="0" smtClean="0"/>
              <a:t> </a:t>
            </a:r>
            <a:r>
              <a:rPr lang="en-US" dirty="0" err="1" smtClean="0"/>
              <a:t>sintetizados</a:t>
            </a:r>
            <a:r>
              <a:rPr lang="en-US" dirty="0" smtClean="0"/>
              <a:t> </a:t>
            </a:r>
            <a:r>
              <a:rPr lang="en-US" dirty="0" err="1" smtClean="0"/>
              <a:t>próximos</a:t>
            </a:r>
            <a:r>
              <a:rPr lang="en-US" dirty="0" smtClean="0"/>
              <a:t> da </a:t>
            </a:r>
            <a:r>
              <a:rPr lang="en-US" dirty="0" err="1" smtClean="0"/>
              <a:t>capacidade</a:t>
            </a:r>
            <a:r>
              <a:rPr lang="en-US" dirty="0" smtClean="0"/>
              <a:t> e </a:t>
            </a:r>
            <a:r>
              <a:rPr lang="en-US" dirty="0" err="1" smtClean="0"/>
              <a:t>canais</a:t>
            </a:r>
            <a:r>
              <a:rPr lang="en-US" dirty="0" smtClean="0"/>
              <a:t> ruins.</a:t>
            </a:r>
          </a:p>
          <a:p>
            <a:pPr marL="396000" algn="just"/>
            <a:endParaRPr lang="en-US" dirty="0"/>
          </a:p>
          <a:p>
            <a:pPr marL="396000" algn="just"/>
            <a:endParaRPr lang="en-US" dirty="0" smtClean="0"/>
          </a:p>
          <a:p>
            <a:pPr marL="396000" algn="just"/>
            <a:endParaRPr lang="en-US" dirty="0"/>
          </a:p>
          <a:p>
            <a:pPr marL="396000" algn="just"/>
            <a:endParaRPr lang="en-US" dirty="0" smtClean="0"/>
          </a:p>
          <a:p>
            <a:pPr marL="396000" algn="just"/>
            <a:endParaRPr lang="en-US" dirty="0"/>
          </a:p>
          <a:p>
            <a:pPr marL="396000" algn="just"/>
            <a:endParaRPr lang="en-US" dirty="0" smtClean="0"/>
          </a:p>
          <a:p>
            <a:pPr marL="396000" algn="just"/>
            <a:endParaRPr lang="en-US" dirty="0" smtClean="0"/>
          </a:p>
          <a:p>
            <a:pPr marL="396000" algn="just"/>
            <a:endParaRPr lang="en-US" dirty="0"/>
          </a:p>
          <a:p>
            <a:pPr marL="396000" algn="just"/>
            <a:r>
              <a:rPr lang="en-US" dirty="0" err="1" smtClean="0"/>
              <a:t>Estratégia</a:t>
            </a:r>
            <a:r>
              <a:rPr lang="en-US" dirty="0" smtClean="0"/>
              <a:t>: </a:t>
            </a:r>
            <a:r>
              <a:rPr lang="en-US" dirty="0" err="1" smtClean="0"/>
              <a:t>transmitir</a:t>
            </a:r>
            <a:r>
              <a:rPr lang="en-US" dirty="0" smtClean="0"/>
              <a:t> bits de </a:t>
            </a:r>
            <a:r>
              <a:rPr lang="en-US" dirty="0" err="1" smtClean="0"/>
              <a:t>informação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canais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ruído</a:t>
            </a:r>
            <a:r>
              <a:rPr lang="en-US" dirty="0" smtClean="0"/>
              <a:t> e bits </a:t>
            </a:r>
            <a:r>
              <a:rPr lang="en-US" dirty="0" err="1" smtClean="0"/>
              <a:t>fixos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canais</a:t>
            </a:r>
            <a:r>
              <a:rPr lang="en-US" dirty="0" smtClean="0"/>
              <a:t> </a:t>
            </a:r>
            <a:r>
              <a:rPr lang="en-US" dirty="0" err="1" smtClean="0"/>
              <a:t>ruidosos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048510"/>
            <a:ext cx="4680520" cy="267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61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Técnicas de codificação: </a:t>
            </a:r>
            <a:br>
              <a:rPr lang="pt-BR" dirty="0"/>
            </a:br>
            <a:r>
              <a:rPr lang="pt-BR" dirty="0"/>
              <a:t>códigos polares </a:t>
            </a:r>
            <a:r>
              <a:rPr lang="pt-BR" dirty="0" smtClean="0"/>
              <a:t>(3/3</a:t>
            </a:r>
            <a:r>
              <a:rPr lang="pt-BR" dirty="0"/>
              <a:t>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pt-BR" dirty="0" smtClean="0"/>
              <a:t>Codificação:</a:t>
            </a:r>
          </a:p>
          <a:p>
            <a:pPr lvl="1"/>
            <a:r>
              <a:rPr lang="pt-BR" dirty="0" smtClean="0"/>
              <a:t>A palavra código de comprimento n é dada por  </a:t>
            </a:r>
            <a:endParaRPr lang="pt-BR" b="1" i="1" dirty="0" smtClean="0">
              <a:latin typeface="Cambria Math"/>
            </a:endParaRPr>
          </a:p>
          <a:p>
            <a:pPr marL="914400" lvl="2" indent="0">
              <a:buNone/>
            </a:pPr>
            <a:r>
              <a:rPr lang="pt-BR" sz="1800" b="1" dirty="0" smtClean="0"/>
              <a:t>c </a:t>
            </a:r>
            <a:r>
              <a:rPr lang="pt-BR" sz="1800" dirty="0" smtClean="0"/>
              <a:t>=</a:t>
            </a:r>
            <a:r>
              <a:rPr lang="pt-BR" sz="1800" b="1" dirty="0" smtClean="0"/>
              <a:t> u G = </a:t>
            </a:r>
            <a:r>
              <a:rPr lang="pt-BR" sz="1800" dirty="0" smtClean="0"/>
              <a:t>[</a:t>
            </a:r>
            <a:r>
              <a:rPr lang="pt-BR" sz="1800" b="1" dirty="0" smtClean="0"/>
              <a:t>m  f</a:t>
            </a:r>
            <a:r>
              <a:rPr lang="pt-BR" sz="1800" dirty="0" smtClean="0"/>
              <a:t>]</a:t>
            </a:r>
            <a:r>
              <a:rPr lang="pt-BR" sz="1800" b="1" dirty="0" smtClean="0"/>
              <a:t> G, </a:t>
            </a:r>
          </a:p>
          <a:p>
            <a:pPr marL="914400" lvl="2" indent="0">
              <a:buNone/>
            </a:pPr>
            <a:r>
              <a:rPr lang="pt-BR" sz="1800" dirty="0" smtClean="0"/>
              <a:t>em que </a:t>
            </a:r>
            <a:r>
              <a:rPr lang="pt-BR" sz="1800" b="1" dirty="0" smtClean="0"/>
              <a:t>m</a:t>
            </a:r>
            <a:r>
              <a:rPr lang="pt-BR" sz="1800" dirty="0" smtClean="0"/>
              <a:t> representa os k bits de informação , </a:t>
            </a:r>
            <a:r>
              <a:rPr lang="pt-BR" sz="1800" b="1" dirty="0" smtClean="0"/>
              <a:t>f</a:t>
            </a:r>
            <a:r>
              <a:rPr lang="pt-BR" sz="1800" dirty="0" smtClean="0"/>
              <a:t> são os n-k bits congelados e </a:t>
            </a:r>
            <a:r>
              <a:rPr lang="pt-BR" sz="1800" b="1" dirty="0" smtClean="0"/>
              <a:t>G</a:t>
            </a:r>
            <a:r>
              <a:rPr lang="pt-BR" sz="1800" dirty="0" smtClean="0"/>
              <a:t> é a matriz geradora.</a:t>
            </a:r>
          </a:p>
          <a:p>
            <a:pPr marL="857250" lvl="1" indent="-342900"/>
            <a:r>
              <a:rPr lang="pt-BR" dirty="0" smtClean="0"/>
              <a:t>A matriz geradora  n x n é dada por </a:t>
            </a:r>
            <a:r>
              <a:rPr lang="pt-BR" b="1" dirty="0" smtClean="0"/>
              <a:t>G</a:t>
            </a:r>
            <a:r>
              <a:rPr lang="pt-BR" dirty="0" smtClean="0"/>
              <a:t>  = </a:t>
            </a:r>
            <a:r>
              <a:rPr lang="pt-BR" b="1" dirty="0" smtClean="0"/>
              <a:t>B</a:t>
            </a:r>
            <a:r>
              <a:rPr lang="pt-BR" dirty="0" smtClean="0"/>
              <a:t> </a:t>
            </a:r>
            <a:r>
              <a:rPr lang="pt-BR" b="1" dirty="0" smtClean="0"/>
              <a:t>F</a:t>
            </a:r>
            <a:r>
              <a:rPr lang="pt-BR" dirty="0" smtClean="0"/>
              <a:t>, em que </a:t>
            </a:r>
            <a:r>
              <a:rPr lang="pt-BR" b="1" dirty="0" smtClean="0"/>
              <a:t>B</a:t>
            </a:r>
            <a:r>
              <a:rPr lang="pt-BR" dirty="0" smtClean="0"/>
              <a:t> é uma matriz de permutação e </a:t>
            </a:r>
            <a:r>
              <a:rPr lang="pt-BR" b="1" dirty="0" smtClean="0"/>
              <a:t>F</a:t>
            </a:r>
            <a:r>
              <a:rPr lang="pt-BR" dirty="0" smtClean="0"/>
              <a:t> é uma matriz de </a:t>
            </a:r>
            <a:r>
              <a:rPr lang="pt-BR" dirty="0" err="1" smtClean="0"/>
              <a:t>Kronecker</a:t>
            </a:r>
            <a:r>
              <a:rPr lang="pt-BR" dirty="0" smtClean="0"/>
              <a:t>.</a:t>
            </a:r>
          </a:p>
          <a:p>
            <a:pPr marL="457200"/>
            <a:endParaRPr lang="pt-BR" dirty="0" smtClean="0"/>
          </a:p>
          <a:p>
            <a:pPr marL="457200"/>
            <a:endParaRPr lang="pt-BR" dirty="0"/>
          </a:p>
          <a:p>
            <a:pPr marL="457200"/>
            <a:endParaRPr lang="pt-BR" dirty="0" smtClean="0"/>
          </a:p>
          <a:p>
            <a:pPr marL="457200"/>
            <a:r>
              <a:rPr lang="pt-BR" dirty="0" smtClean="0"/>
              <a:t>Decodificação:</a:t>
            </a:r>
          </a:p>
          <a:p>
            <a:pPr marL="857250" lvl="1"/>
            <a:r>
              <a:rPr lang="pt-BR" dirty="0" smtClean="0"/>
              <a:t>Uso de </a:t>
            </a:r>
            <a:r>
              <a:rPr lang="pt-BR" dirty="0" err="1" smtClean="0"/>
              <a:t>LLRs</a:t>
            </a:r>
            <a:r>
              <a:rPr lang="pt-BR" dirty="0" smtClean="0"/>
              <a:t>: </a:t>
            </a:r>
            <a:r>
              <a:rPr lang="pt-BR" dirty="0" err="1" smtClean="0"/>
              <a:t>L</a:t>
            </a:r>
            <a:r>
              <a:rPr lang="pt-BR" baseline="-25000" dirty="0" err="1" smtClean="0"/>
              <a:t>i,j</a:t>
            </a:r>
            <a:r>
              <a:rPr lang="pt-BR" dirty="0" smtClean="0"/>
              <a:t> = log (P(</a:t>
            </a:r>
            <a:r>
              <a:rPr lang="pt-BR" dirty="0" err="1" smtClean="0"/>
              <a:t>r</a:t>
            </a:r>
            <a:r>
              <a:rPr lang="pt-BR" baseline="-25000" dirty="0" err="1" smtClean="0"/>
              <a:t>j</a:t>
            </a:r>
            <a:r>
              <a:rPr lang="pt-BR" dirty="0" smtClean="0"/>
              <a:t>| 1)/P(r</a:t>
            </a:r>
            <a:r>
              <a:rPr lang="pt-BR" baseline="-25000" dirty="0" smtClean="0"/>
              <a:t>j</a:t>
            </a:r>
            <a:r>
              <a:rPr lang="pt-BR" dirty="0" smtClean="0"/>
              <a:t>|0))</a:t>
            </a:r>
          </a:p>
          <a:p>
            <a:pPr marL="857250" lvl="1"/>
            <a:r>
              <a:rPr lang="pt-BR" dirty="0" smtClean="0"/>
              <a:t>Técnicas sucessivas </a:t>
            </a:r>
            <a:r>
              <a:rPr lang="pt-BR" dirty="0" smtClean="0"/>
              <a:t>ou </a:t>
            </a:r>
            <a:r>
              <a:rPr lang="pt-BR" dirty="0" smtClean="0"/>
              <a:t>por listas</a:t>
            </a:r>
          </a:p>
          <a:p>
            <a:pPr marL="857250" lvl="1"/>
            <a:r>
              <a:rPr lang="pt-BR" dirty="0" smtClean="0"/>
              <a:t>Troca de mensagens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799119" y="4234765"/>
            <a:ext cx="158417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Decodificador</a:t>
            </a:r>
            <a:endParaRPr lang="pt-BR" b="1" dirty="0"/>
          </a:p>
        </p:txBody>
      </p:sp>
      <p:sp>
        <p:nvSpPr>
          <p:cNvPr id="5" name="Retângulo 4"/>
          <p:cNvSpPr/>
          <p:nvPr/>
        </p:nvSpPr>
        <p:spPr>
          <a:xfrm>
            <a:off x="3635896" y="4229472"/>
            <a:ext cx="129614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Canal</a:t>
            </a:r>
            <a:endParaRPr lang="pt-BR" b="1" dirty="0"/>
          </a:p>
        </p:txBody>
      </p:sp>
      <p:sp>
        <p:nvSpPr>
          <p:cNvPr id="6" name="Retângulo 5"/>
          <p:cNvSpPr/>
          <p:nvPr/>
        </p:nvSpPr>
        <p:spPr>
          <a:xfrm>
            <a:off x="1484040" y="4229472"/>
            <a:ext cx="129614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G</a:t>
            </a:r>
          </a:p>
        </p:txBody>
      </p:sp>
      <p:cxnSp>
        <p:nvCxnSpPr>
          <p:cNvPr id="7" name="Conector de seta reta 6"/>
          <p:cNvCxnSpPr/>
          <p:nvPr/>
        </p:nvCxnSpPr>
        <p:spPr>
          <a:xfrm>
            <a:off x="827584" y="4553508"/>
            <a:ext cx="6564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>
            <a:stCxn id="6" idx="3"/>
            <a:endCxn id="5" idx="1"/>
          </p:cNvCxnSpPr>
          <p:nvPr/>
        </p:nvCxnSpPr>
        <p:spPr>
          <a:xfrm>
            <a:off x="2780184" y="4553508"/>
            <a:ext cx="8557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5" idx="3"/>
            <a:endCxn id="4" idx="1"/>
          </p:cNvCxnSpPr>
          <p:nvPr/>
        </p:nvCxnSpPr>
        <p:spPr>
          <a:xfrm>
            <a:off x="4932040" y="4553508"/>
            <a:ext cx="867079" cy="5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436026" y="414901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</a:t>
            </a:r>
            <a:endParaRPr lang="pt-BR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842395" y="4044806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 = </a:t>
            </a:r>
            <a:r>
              <a:rPr lang="pt-BR" b="1" dirty="0" err="1" smtClean="0"/>
              <a:t>uG</a:t>
            </a:r>
            <a:endParaRPr lang="pt-BR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976458" y="404480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 = </a:t>
            </a:r>
            <a:r>
              <a:rPr lang="pt-BR" b="1" dirty="0" err="1" smtClean="0"/>
              <a:t>c+n</a:t>
            </a:r>
            <a:endParaRPr lang="pt-BR" b="1" dirty="0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7383295" y="4558801"/>
            <a:ext cx="6564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7855245" y="4136922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pt-BR" b="1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pt-BR" b="1" i="0" dirty="0">
                              <a:latin typeface="Cambria Math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pt-BR" b="1" dirty="0"/>
                            <m:t> </m:t>
                          </m:r>
                        </m:e>
                      </m:acc>
                    </m:oMath>
                  </m:oMathPara>
                </a14:m>
                <a:endParaRPr lang="pt-BR" b="1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245" y="4136922"/>
                <a:ext cx="479618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6667" r="-769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249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Simulações: resultados preliminares para o cenário </a:t>
            </a:r>
            <a:r>
              <a:rPr lang="pt-BR" dirty="0" err="1" smtClean="0"/>
              <a:t>bitpipe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29702" y="1562062"/>
            <a:ext cx="3434186" cy="4603242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600" dirty="0"/>
              <a:t>Taxa r = </a:t>
            </a:r>
            <a:r>
              <a:rPr lang="pt-BR" sz="1600" dirty="0" smtClean="0"/>
              <a:t>½, n = 1920, </a:t>
            </a:r>
            <a:r>
              <a:rPr lang="pt-BR" sz="1600" dirty="0"/>
              <a:t>C</a:t>
            </a:r>
            <a:r>
              <a:rPr lang="pt-BR" sz="1600" dirty="0" smtClean="0"/>
              <a:t>ód. Polar com n = 2048. Canal AWGN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600" dirty="0" smtClean="0"/>
              <a:t>Código </a:t>
            </a:r>
            <a:r>
              <a:rPr lang="pt-BR" sz="1600" dirty="0" err="1" smtClean="0"/>
              <a:t>convolucional</a:t>
            </a:r>
            <a:r>
              <a:rPr lang="pt-BR" sz="1600" dirty="0" smtClean="0"/>
              <a:t>: polinômio gerador é dado por </a:t>
            </a:r>
            <a:r>
              <a:rPr lang="pt-BR" sz="1600" dirty="0" smtClean="0"/>
              <a:t>[</a:t>
            </a:r>
            <a:r>
              <a:rPr lang="pt-BR" sz="1600" dirty="0" smtClean="0"/>
              <a:t>5 7]octal, </a:t>
            </a:r>
            <a:r>
              <a:rPr lang="pt-BR" sz="1600" dirty="0" smtClean="0"/>
              <a:t>decodificador de </a:t>
            </a:r>
            <a:r>
              <a:rPr lang="pt-BR" sz="1600" dirty="0" err="1" smtClean="0"/>
              <a:t>Viterbi</a:t>
            </a:r>
            <a:endParaRPr lang="pt-BR" sz="1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600" dirty="0" smtClean="0"/>
              <a:t>Código LDPC: projeto regular </a:t>
            </a:r>
            <a:r>
              <a:rPr lang="pt-BR" sz="1600" dirty="0" err="1" smtClean="0"/>
              <a:t>McKay</a:t>
            </a:r>
            <a:r>
              <a:rPr lang="pt-BR" sz="1600" dirty="0" smtClean="0"/>
              <a:t>, </a:t>
            </a:r>
            <a:r>
              <a:rPr lang="pt-BR" sz="1600" dirty="0" err="1" smtClean="0"/>
              <a:t>decod</a:t>
            </a:r>
            <a:r>
              <a:rPr lang="pt-BR" sz="1600" dirty="0"/>
              <a:t>.</a:t>
            </a:r>
            <a:r>
              <a:rPr lang="pt-BR" sz="1600" dirty="0" smtClean="0"/>
              <a:t> SPA com 40 iterações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600" dirty="0" smtClean="0"/>
              <a:t>Código Turbo: </a:t>
            </a:r>
            <a:r>
              <a:rPr lang="pt-BR" sz="1600" dirty="0" err="1" smtClean="0"/>
              <a:t>entrelaçador</a:t>
            </a:r>
            <a:r>
              <a:rPr lang="pt-BR" sz="1600" dirty="0" smtClean="0"/>
              <a:t> aleatório, </a:t>
            </a:r>
            <a:r>
              <a:rPr lang="pt-BR" sz="1600" dirty="0" err="1" smtClean="0"/>
              <a:t>puncionamento</a:t>
            </a:r>
            <a:r>
              <a:rPr lang="pt-BR" sz="1600" dirty="0" smtClean="0"/>
              <a:t>, e decodificação MAP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600" dirty="0" smtClean="0"/>
              <a:t>Código Polar: codificação sistemática e decodificação </a:t>
            </a:r>
            <a:r>
              <a:rPr lang="pt-BR" sz="1600" dirty="0" err="1" smtClean="0"/>
              <a:t>successiva</a:t>
            </a:r>
            <a:endParaRPr lang="pt-BR" sz="1600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700808"/>
            <a:ext cx="596265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19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Aspectos de inovação: </a:t>
            </a:r>
            <a:br>
              <a:rPr lang="pt-BR" dirty="0" smtClean="0"/>
            </a:br>
            <a:r>
              <a:rPr lang="pt-BR" dirty="0" smtClean="0"/>
              <a:t>códigos LDPC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Projeto de códigos: </a:t>
            </a:r>
          </a:p>
          <a:p>
            <a:pPr lvl="1" algn="just"/>
            <a:r>
              <a:rPr lang="pt-BR" dirty="0" smtClean="0"/>
              <a:t>Uso de estruturas </a:t>
            </a:r>
            <a:r>
              <a:rPr lang="pt-BR" dirty="0" err="1" smtClean="0"/>
              <a:t>quasi</a:t>
            </a:r>
            <a:r>
              <a:rPr lang="pt-BR" dirty="0" smtClean="0"/>
              <a:t>-cíclicas </a:t>
            </a:r>
          </a:p>
          <a:p>
            <a:pPr lvl="1" algn="just"/>
            <a:r>
              <a:rPr lang="pt-BR" dirty="0" smtClean="0"/>
              <a:t>Otimização do grafo por técnicas progressivas.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Decodificação por troca de mensagens e técnicas de aceleração da convergências:</a:t>
            </a:r>
          </a:p>
          <a:p>
            <a:pPr lvl="1" algn="just"/>
            <a:r>
              <a:rPr lang="pt-BR" dirty="0" smtClean="0"/>
              <a:t>Técnicas de </a:t>
            </a:r>
            <a:r>
              <a:rPr lang="pt-BR" dirty="0" err="1" smtClean="0"/>
              <a:t>re-ponderação</a:t>
            </a:r>
            <a:endParaRPr lang="pt-BR" dirty="0" smtClean="0"/>
          </a:p>
          <a:p>
            <a:pPr lvl="1" algn="just"/>
            <a:r>
              <a:rPr lang="pt-BR" dirty="0" smtClean="0"/>
              <a:t>Técnicas de agendamento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4653136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J. Liu and R. C. de </a:t>
            </a:r>
            <a:r>
              <a:rPr lang="en-US" sz="1400" dirty="0" err="1"/>
              <a:t>Lamare</a:t>
            </a:r>
            <a:r>
              <a:rPr lang="en-US" sz="1400" dirty="0"/>
              <a:t>, “Low-Latency Reweighted Belief Propagation Decoding for LDPC Codes”, IEEE Communications Letters, 2012</a:t>
            </a:r>
            <a:r>
              <a:rPr lang="en-US" sz="1400" dirty="0" smtClean="0"/>
              <a:t>.</a:t>
            </a:r>
          </a:p>
          <a:p>
            <a:pPr algn="just"/>
            <a:r>
              <a:rPr lang="en-US" sz="1400" dirty="0"/>
              <a:t>A. G. D. </a:t>
            </a:r>
            <a:r>
              <a:rPr lang="en-US" sz="1400" dirty="0" err="1"/>
              <a:t>Uchoa</a:t>
            </a:r>
            <a:r>
              <a:rPr lang="en-US" sz="1400" dirty="0"/>
              <a:t>, C. T. Healy and R. C. de </a:t>
            </a:r>
            <a:r>
              <a:rPr lang="en-US" sz="1400" dirty="0" err="1"/>
              <a:t>Lamare</a:t>
            </a:r>
            <a:r>
              <a:rPr lang="en-US" sz="1400" dirty="0"/>
              <a:t> , ``Structured Root-Check LDPC Codes and PEG-Based Techniques for Block-Fading Channels”, EURASIP Journal on Wireless Communications and Networking, </a:t>
            </a:r>
            <a:r>
              <a:rPr lang="en-US" sz="1400" dirty="0" smtClean="0"/>
              <a:t>2015.</a:t>
            </a:r>
          </a:p>
          <a:p>
            <a:pPr algn="just"/>
            <a:r>
              <a:rPr lang="pt-BR" sz="1400" dirty="0" smtClean="0"/>
              <a:t>A. G. D. Uchoa, C. T. </a:t>
            </a:r>
            <a:r>
              <a:rPr lang="pt-BR" sz="1400" dirty="0" err="1" smtClean="0"/>
              <a:t>Healy</a:t>
            </a:r>
            <a:r>
              <a:rPr lang="pt-BR" sz="1400" dirty="0" smtClean="0"/>
              <a:t> </a:t>
            </a:r>
            <a:r>
              <a:rPr lang="pt-BR" sz="1400" dirty="0" err="1" smtClean="0"/>
              <a:t>and</a:t>
            </a:r>
            <a:r>
              <a:rPr lang="pt-BR" sz="1400" dirty="0" smtClean="0"/>
              <a:t> R. C. de </a:t>
            </a:r>
            <a:r>
              <a:rPr lang="pt-BR" sz="1400" dirty="0" err="1" smtClean="0"/>
              <a:t>Lamare</a:t>
            </a:r>
            <a:r>
              <a:rPr lang="pt-BR" sz="1400" dirty="0" smtClean="0"/>
              <a:t>, ``</a:t>
            </a:r>
            <a:r>
              <a:rPr lang="pt-BR" sz="1400" dirty="0" err="1" smtClean="0"/>
              <a:t>Iterative</a:t>
            </a:r>
            <a:r>
              <a:rPr lang="pt-BR" sz="1400" dirty="0" smtClean="0"/>
              <a:t> </a:t>
            </a:r>
            <a:r>
              <a:rPr lang="pt-BR" sz="1400" dirty="0" err="1" smtClean="0"/>
              <a:t>Detection</a:t>
            </a:r>
            <a:r>
              <a:rPr lang="pt-BR" sz="1400" dirty="0" smtClean="0"/>
              <a:t> </a:t>
            </a:r>
            <a:r>
              <a:rPr lang="pt-BR" sz="1400" dirty="0" err="1" smtClean="0"/>
              <a:t>and</a:t>
            </a:r>
            <a:r>
              <a:rPr lang="pt-BR" sz="1400" dirty="0" smtClean="0"/>
              <a:t> </a:t>
            </a:r>
            <a:r>
              <a:rPr lang="pt-BR" sz="1400" dirty="0" err="1" smtClean="0"/>
              <a:t>Decoding</a:t>
            </a:r>
            <a:r>
              <a:rPr lang="pt-BR" sz="1400" dirty="0" smtClean="0"/>
              <a:t> </a:t>
            </a:r>
            <a:r>
              <a:rPr lang="pt-BR" sz="1400" dirty="0" err="1" smtClean="0"/>
              <a:t>Algorithms</a:t>
            </a:r>
            <a:r>
              <a:rPr lang="pt-BR" sz="1400" dirty="0" smtClean="0"/>
              <a:t>  for MIMO Systems in </a:t>
            </a:r>
            <a:r>
              <a:rPr lang="pt-BR" sz="1400" dirty="0" err="1" smtClean="0"/>
              <a:t>Block</a:t>
            </a:r>
            <a:r>
              <a:rPr lang="pt-BR" sz="1400" dirty="0" smtClean="0"/>
              <a:t>-Fading </a:t>
            </a:r>
            <a:r>
              <a:rPr lang="pt-BR" sz="1400" dirty="0" err="1" smtClean="0"/>
              <a:t>Channels</a:t>
            </a:r>
            <a:r>
              <a:rPr lang="pt-BR" sz="1400" dirty="0" smtClean="0"/>
              <a:t> </a:t>
            </a:r>
            <a:r>
              <a:rPr lang="pt-BR" sz="1400" dirty="0" err="1" smtClean="0"/>
              <a:t>using</a:t>
            </a:r>
            <a:r>
              <a:rPr lang="pt-BR" sz="1400" dirty="0" smtClean="0"/>
              <a:t> LDPC </a:t>
            </a:r>
            <a:r>
              <a:rPr lang="pt-BR" sz="1400" dirty="0" err="1" smtClean="0"/>
              <a:t>Codes</a:t>
            </a:r>
            <a:r>
              <a:rPr lang="pt-BR" sz="1400" dirty="0" smtClean="0"/>
              <a:t>”, IEEE </a:t>
            </a:r>
            <a:r>
              <a:rPr lang="pt-BR" sz="1400" dirty="0" err="1" smtClean="0"/>
              <a:t>Transactions</a:t>
            </a:r>
            <a:r>
              <a:rPr lang="pt-BR" sz="1400" dirty="0" smtClean="0"/>
              <a:t> </a:t>
            </a:r>
            <a:r>
              <a:rPr lang="pt-BR" sz="1400" dirty="0" err="1" smtClean="0"/>
              <a:t>on</a:t>
            </a:r>
            <a:r>
              <a:rPr lang="pt-BR" sz="1400" dirty="0" smtClean="0"/>
              <a:t> </a:t>
            </a:r>
            <a:r>
              <a:rPr lang="pt-BR" sz="1400" dirty="0" err="1" smtClean="0"/>
              <a:t>Vehicular</a:t>
            </a:r>
            <a:r>
              <a:rPr lang="pt-BR" sz="1400" dirty="0" smtClean="0"/>
              <a:t> Technology, 2015.</a:t>
            </a:r>
          </a:p>
          <a:p>
            <a:pPr algn="just"/>
            <a:r>
              <a:rPr lang="en-US" sz="1400" dirty="0" smtClean="0"/>
              <a:t>C. T. Healy and R. C. de </a:t>
            </a:r>
            <a:r>
              <a:rPr lang="en-US" sz="1400" dirty="0" err="1" smtClean="0"/>
              <a:t>Lamare</a:t>
            </a:r>
            <a:r>
              <a:rPr lang="en-US" sz="1400" dirty="0" smtClean="0"/>
              <a:t>, “Design of LDPC Codes Based on Multipath EMD Strategies for Progressive Edge Growth”, IEEE Transactions on Communications, 2016.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5266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Aspectos de </a:t>
            </a:r>
            <a:r>
              <a:rPr lang="pt-BR" dirty="0" smtClean="0"/>
              <a:t>inovação</a:t>
            </a:r>
            <a:r>
              <a:rPr lang="pt-BR" dirty="0"/>
              <a:t>: </a:t>
            </a:r>
            <a:br>
              <a:rPr lang="pt-BR" dirty="0"/>
            </a:br>
            <a:r>
              <a:rPr lang="pt-BR" dirty="0"/>
              <a:t>c</a:t>
            </a:r>
            <a:r>
              <a:rPr lang="pt-BR" dirty="0" smtClean="0"/>
              <a:t>ódigos </a:t>
            </a:r>
            <a:r>
              <a:rPr lang="pt-BR" dirty="0"/>
              <a:t>p</a:t>
            </a:r>
            <a:r>
              <a:rPr lang="pt-BR" dirty="0" smtClean="0"/>
              <a:t>olares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Projeto de códigos:</a:t>
            </a:r>
          </a:p>
          <a:p>
            <a:pPr lvl="1" algn="just"/>
            <a:r>
              <a:rPr lang="pt-BR" dirty="0" smtClean="0"/>
              <a:t>Forma sistemática e concatenação com outros códigos simples.</a:t>
            </a:r>
          </a:p>
          <a:p>
            <a:pPr lvl="1" algn="just"/>
            <a:r>
              <a:rPr lang="pt-BR" dirty="0" smtClean="0"/>
              <a:t>Técnicas para canais com desvanecimento em bloco.</a:t>
            </a:r>
          </a:p>
          <a:p>
            <a:pPr lvl="1" algn="just"/>
            <a:r>
              <a:rPr lang="pt-BR" dirty="0" smtClean="0"/>
              <a:t>Códigos compatíveis com diversas taxas.</a:t>
            </a:r>
          </a:p>
          <a:p>
            <a:pPr lvl="1" algn="just"/>
            <a:endParaRPr lang="pt-BR" dirty="0"/>
          </a:p>
          <a:p>
            <a:pPr marL="400050" algn="just"/>
            <a:r>
              <a:rPr lang="pt-BR" dirty="0" smtClean="0"/>
              <a:t>Decodificação:</a:t>
            </a:r>
          </a:p>
          <a:p>
            <a:pPr marL="800100" lvl="1" algn="just"/>
            <a:r>
              <a:rPr lang="pt-BR" dirty="0" smtClean="0"/>
              <a:t>Desenvolvimento de técnicas de listas e seleção automática do tamanho da lista.</a:t>
            </a:r>
          </a:p>
          <a:p>
            <a:pPr marL="800100" lvl="1" algn="just"/>
            <a:r>
              <a:rPr lang="pt-BR" dirty="0" smtClean="0"/>
              <a:t>Algoritmos de troca de mensagens.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2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 e </a:t>
            </a:r>
            <a:r>
              <a:rPr lang="pt-BR" dirty="0"/>
              <a:t>t</a:t>
            </a:r>
            <a:r>
              <a:rPr lang="pt-BR" dirty="0" smtClean="0"/>
              <a:t>rabalhos futuros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pt-BR" dirty="0" smtClean="0"/>
              <a:t>Técnicas de codificação de canal para sistemas 5G são fundamentais para tornar enlaces mais confiáveis.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Os requisitos 5G exigem bom desempenho em termos de BER, latência, eficiência energética e complexidade computacional.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Neste contexto, os códigos LDPC e Polares estão entre os mais promissores para adoção nos sistemas 5G.</a:t>
            </a:r>
          </a:p>
          <a:p>
            <a:pPr algn="just">
              <a:spcAft>
                <a:spcPts val="600"/>
              </a:spcAft>
            </a:pPr>
            <a:r>
              <a:rPr lang="pt-BR" dirty="0" smtClean="0"/>
              <a:t>O nosso grupo de pesquisa se concentra nos seguintes tópicos:</a:t>
            </a:r>
          </a:p>
          <a:p>
            <a:pPr lvl="1" algn="just">
              <a:spcAft>
                <a:spcPts val="600"/>
              </a:spcAft>
            </a:pPr>
            <a:r>
              <a:rPr lang="pt-BR" dirty="0"/>
              <a:t>P</a:t>
            </a:r>
            <a:r>
              <a:rPr lang="pt-BR" dirty="0" smtClean="0"/>
              <a:t>rojeto de códigos LDPC mais eficazes e eficientes.</a:t>
            </a:r>
          </a:p>
          <a:p>
            <a:pPr lvl="1" algn="just">
              <a:spcAft>
                <a:spcPts val="600"/>
              </a:spcAft>
            </a:pPr>
            <a:r>
              <a:rPr lang="pt-BR" dirty="0" smtClean="0"/>
              <a:t>Desenvolvimento de técnicas de decodificação para códigos LDPC e Polares.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07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Comic Sans MS" panose="030F0702030302020204" pitchFamily="66" charset="0"/>
              </a:rPr>
              <a:t>Sumário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5445224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Introdução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Codificação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de canal para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sistemas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5G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Técnicas de codificação: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Códigos </a:t>
            </a:r>
            <a:r>
              <a:rPr lang="pt-B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convolucionais</a:t>
            </a:r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Códigos Turbo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Códigos LDPC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Códigos Polares 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 smtClean="0"/>
              <a:t>Aspectos</a:t>
            </a:r>
            <a:r>
              <a:rPr lang="en-GB" dirty="0" smtClean="0"/>
              <a:t> de </a:t>
            </a:r>
            <a:r>
              <a:rPr lang="en-GB" dirty="0" err="1" smtClean="0"/>
              <a:t>inovação</a:t>
            </a:r>
            <a:r>
              <a:rPr lang="en-GB" dirty="0" smtClean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Resultados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preliminares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Conclusões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e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traballhos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futuros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4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564904"/>
            <a:ext cx="7283152" cy="1143000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Obrigado!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Perguntas?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13688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Introdução</a:t>
            </a:r>
            <a:r>
              <a:rPr lang="en-GB" dirty="0" smtClean="0"/>
              <a:t>: </a:t>
            </a:r>
            <a:r>
              <a:rPr lang="en-GB" dirty="0" err="1"/>
              <a:t>e</a:t>
            </a:r>
            <a:r>
              <a:rPr lang="en-GB" dirty="0" err="1" smtClean="0"/>
              <a:t>volução</a:t>
            </a:r>
            <a:r>
              <a:rPr lang="en-GB" dirty="0" smtClean="0"/>
              <a:t> dos </a:t>
            </a:r>
            <a:r>
              <a:rPr lang="en-GB" dirty="0" err="1" smtClean="0"/>
              <a:t>sistemas</a:t>
            </a:r>
            <a:r>
              <a:rPr lang="en-GB" dirty="0" smtClean="0"/>
              <a:t> de </a:t>
            </a:r>
            <a:r>
              <a:rPr lang="en-GB" dirty="0" err="1" smtClean="0"/>
              <a:t>comunicações</a:t>
            </a:r>
            <a:r>
              <a:rPr lang="en-GB" dirty="0" smtClean="0"/>
              <a:t> </a:t>
            </a:r>
            <a:r>
              <a:rPr lang="en-GB" dirty="0" err="1" smtClean="0"/>
              <a:t>celulares</a:t>
            </a:r>
            <a:endParaRPr lang="pt-BR" dirty="0"/>
          </a:p>
        </p:txBody>
      </p:sp>
      <p:graphicFrame>
        <p:nvGraphicFramePr>
          <p:cNvPr id="8" name="Diagrama 7"/>
          <p:cNvGraphicFramePr/>
          <p:nvPr/>
        </p:nvGraphicFramePr>
        <p:xfrm>
          <a:off x="1857356" y="12858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a 8"/>
          <p:cNvGraphicFramePr/>
          <p:nvPr/>
        </p:nvGraphicFramePr>
        <p:xfrm>
          <a:off x="1857356" y="4429132"/>
          <a:ext cx="6143668" cy="2706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1000100" y="414338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Sistema analógico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214546" y="278605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Sistema digital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357554" y="2071678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Transmissão de dados, email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000628" y="1571612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Aumento da taxa de transmissão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572264" y="3571876"/>
            <a:ext cx="20717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FF0000"/>
                </a:solidFill>
              </a:rPr>
              <a:t>Grande eficiência</a:t>
            </a:r>
          </a:p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FF0000"/>
                </a:solidFill>
              </a:rPr>
              <a:t>Altas taxas de transmissão e cobertura</a:t>
            </a:r>
          </a:p>
          <a:p>
            <a:pPr>
              <a:buFont typeface="Arial" pitchFamily="34" charset="0"/>
              <a:buChar char="•"/>
            </a:pPr>
            <a:r>
              <a:rPr lang="pt-BR" b="1" dirty="0" smtClean="0">
                <a:solidFill>
                  <a:srgbClr val="FF0000"/>
                </a:solidFill>
              </a:rPr>
              <a:t>Econômico e sustentável</a:t>
            </a:r>
          </a:p>
          <a:p>
            <a:pPr algn="ctr"/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42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Introdução:</a:t>
            </a:r>
            <a:r>
              <a:rPr lang="en-GB" dirty="0" err="1"/>
              <a:t>s</a:t>
            </a:r>
            <a:r>
              <a:rPr lang="en-GB" dirty="0" err="1" smtClean="0"/>
              <a:t>istemas</a:t>
            </a:r>
            <a:r>
              <a:rPr lang="en-GB" dirty="0" smtClean="0"/>
              <a:t> de </a:t>
            </a:r>
            <a:r>
              <a:rPr lang="en-GB" dirty="0" err="1" smtClean="0"/>
              <a:t>comunicação</a:t>
            </a:r>
            <a:r>
              <a:rPr lang="en-GB" dirty="0" smtClean="0"/>
              <a:t> 5G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199" y="1600200"/>
            <a:ext cx="4978897" cy="4525963"/>
          </a:xfrm>
        </p:spPr>
        <p:txBody>
          <a:bodyPr/>
          <a:lstStyle/>
          <a:p>
            <a:pPr algn="just"/>
            <a:r>
              <a:rPr lang="pt-BR" dirty="0"/>
              <a:t>Os sistemas de </a:t>
            </a:r>
            <a:r>
              <a:rPr lang="pt-BR" dirty="0" smtClean="0"/>
              <a:t>comunicação </a:t>
            </a:r>
            <a:r>
              <a:rPr lang="pt-BR" dirty="0"/>
              <a:t>sem fio de 5a geração (5G) tem como grande motivação o aumento exponencial de dados provocado </a:t>
            </a:r>
            <a:r>
              <a:rPr lang="pt-BR" dirty="0" smtClean="0"/>
              <a:t>por: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dirty="0" smtClean="0"/>
              <a:t>novas </a:t>
            </a:r>
            <a:r>
              <a:rPr lang="pt-BR" dirty="0"/>
              <a:t>aplicações </a:t>
            </a:r>
            <a:endParaRPr lang="pt-BR" dirty="0" smtClean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pt-BR" dirty="0" smtClean="0"/>
              <a:t>aumento </a:t>
            </a:r>
            <a:r>
              <a:rPr lang="pt-BR" dirty="0"/>
              <a:t>substancial de dispositivos.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Os sistemas 5G deverão ser disponibilizados por volta de 2020 e tem requisitos </a:t>
            </a:r>
            <a:r>
              <a:rPr lang="pt-BR" dirty="0" smtClean="0"/>
              <a:t>desafiadores.</a:t>
            </a:r>
            <a:endParaRPr lang="en-GB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994409" y="1635112"/>
            <a:ext cx="2430463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8F3F7B"/>
                </a:solidFill>
              </a:rPr>
              <a:t>Avalanche de Dados!</a:t>
            </a:r>
            <a:endParaRPr lang="en-US" sz="2400" b="1" dirty="0">
              <a:solidFill>
                <a:srgbClr val="8F3F7B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072198" y="2000241"/>
            <a:ext cx="2428892" cy="111107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72000" rIns="72000">
            <a:spAutoFit/>
          </a:bodyPr>
          <a:lstStyle/>
          <a:p>
            <a:pPr algn="just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500" b="1" dirty="0" err="1" smtClean="0">
                <a:solidFill>
                  <a:srgbClr val="8F3F7B"/>
                </a:solidFill>
              </a:rPr>
              <a:t>Expansão</a:t>
            </a:r>
            <a:r>
              <a:rPr lang="en-US" sz="1500" b="1" dirty="0" smtClean="0">
                <a:solidFill>
                  <a:srgbClr val="8F3F7B"/>
                </a:solidFill>
              </a:rPr>
              <a:t> de </a:t>
            </a:r>
            <a:r>
              <a:rPr lang="en-US" sz="1500" b="1" dirty="0" err="1" smtClean="0">
                <a:solidFill>
                  <a:srgbClr val="8F3F7B"/>
                </a:solidFill>
              </a:rPr>
              <a:t>banda</a:t>
            </a:r>
            <a:r>
              <a:rPr lang="en-US" sz="1500" b="1" dirty="0" smtClean="0">
                <a:solidFill>
                  <a:srgbClr val="8F3F7B"/>
                </a:solidFill>
              </a:rPr>
              <a:t> </a:t>
            </a:r>
            <a:r>
              <a:rPr lang="en-US" sz="1500" b="1" dirty="0" err="1" smtClean="0">
                <a:solidFill>
                  <a:srgbClr val="8F3F7B"/>
                </a:solidFill>
              </a:rPr>
              <a:t>larga</a:t>
            </a:r>
            <a:endParaRPr lang="en-US" sz="1500" dirty="0">
              <a:solidFill>
                <a:srgbClr val="8F3F7B"/>
              </a:solidFill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rgbClr val="8F3F7B"/>
                </a:solidFill>
              </a:rPr>
              <a:t>Tráfego</a:t>
            </a:r>
            <a:r>
              <a:rPr lang="en-US" sz="1600" b="1" dirty="0" smtClean="0">
                <a:solidFill>
                  <a:srgbClr val="8F3F7B"/>
                </a:solidFill>
              </a:rPr>
              <a:t> </a:t>
            </a:r>
            <a:r>
              <a:rPr lang="en-US" sz="1600" b="1" dirty="0" err="1" smtClean="0">
                <a:solidFill>
                  <a:srgbClr val="8F3F7B"/>
                </a:solidFill>
              </a:rPr>
              <a:t>adicional</a:t>
            </a:r>
            <a:r>
              <a:rPr lang="en-US" sz="1600" b="1" dirty="0" smtClean="0">
                <a:solidFill>
                  <a:srgbClr val="8F3F7B"/>
                </a:solidFill>
              </a:rPr>
              <a:t> </a:t>
            </a:r>
            <a:r>
              <a:rPr lang="en-US" sz="1600" b="1" dirty="0" err="1" smtClean="0">
                <a:solidFill>
                  <a:srgbClr val="8F3F7B"/>
                </a:solidFill>
              </a:rPr>
              <a:t>devido</a:t>
            </a:r>
            <a:r>
              <a:rPr lang="en-US" sz="1600" b="1" dirty="0" smtClean="0">
                <a:solidFill>
                  <a:srgbClr val="8F3F7B"/>
                </a:solidFill>
              </a:rPr>
              <a:t> </a:t>
            </a:r>
            <a:r>
              <a:rPr lang="en-US" sz="1600" b="1" dirty="0" err="1" smtClean="0">
                <a:solidFill>
                  <a:srgbClr val="8F3F7B"/>
                </a:solidFill>
              </a:rPr>
              <a:t>às</a:t>
            </a:r>
            <a:r>
              <a:rPr lang="en-US" sz="1600" b="1" dirty="0" smtClean="0">
                <a:solidFill>
                  <a:srgbClr val="8F3F7B"/>
                </a:solidFill>
              </a:rPr>
              <a:t> </a:t>
            </a:r>
            <a:r>
              <a:rPr lang="en-US" sz="1600" b="1" dirty="0" err="1" smtClean="0">
                <a:solidFill>
                  <a:srgbClr val="8F3F7B"/>
                </a:solidFill>
              </a:rPr>
              <a:t>comunicações</a:t>
            </a:r>
            <a:r>
              <a:rPr lang="en-US" sz="1600" b="1" dirty="0" smtClean="0">
                <a:solidFill>
                  <a:srgbClr val="8F3F7B"/>
                </a:solidFill>
              </a:rPr>
              <a:t> entre </a:t>
            </a:r>
            <a:r>
              <a:rPr lang="en-US" sz="1600" b="1" dirty="0" err="1" smtClean="0">
                <a:solidFill>
                  <a:srgbClr val="8F3F7B"/>
                </a:solidFill>
              </a:rPr>
              <a:t>máquinas</a:t>
            </a:r>
            <a:endParaRPr lang="en-US" sz="1600" b="1" dirty="0">
              <a:solidFill>
                <a:srgbClr val="8F3F7B"/>
              </a:solidFill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929454" y="3143248"/>
            <a:ext cx="635000" cy="590550"/>
          </a:xfrm>
          <a:custGeom>
            <a:avLst/>
            <a:gdLst>
              <a:gd name="T0" fmla="*/ 0 w 400"/>
              <a:gd name="T1" fmla="*/ 0 h 372"/>
              <a:gd name="T2" fmla="*/ 0 w 400"/>
              <a:gd name="T3" fmla="*/ 2147483647 h 372"/>
              <a:gd name="T4" fmla="*/ 2147483647 w 400"/>
              <a:gd name="T5" fmla="*/ 2147483647 h 372"/>
              <a:gd name="T6" fmla="*/ 0 60000 65536"/>
              <a:gd name="T7" fmla="*/ 0 60000 65536"/>
              <a:gd name="T8" fmla="*/ 0 60000 65536"/>
              <a:gd name="T9" fmla="*/ 0 w 400"/>
              <a:gd name="T10" fmla="*/ 0 h 372"/>
              <a:gd name="T11" fmla="*/ 400 w 400"/>
              <a:gd name="T12" fmla="*/ 372 h 3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72">
                <a:moveTo>
                  <a:pt x="0" y="0"/>
                </a:moveTo>
                <a:lnTo>
                  <a:pt x="0" y="372"/>
                </a:lnTo>
                <a:lnTo>
                  <a:pt x="400" y="372"/>
                </a:lnTo>
              </a:path>
            </a:pathLst>
          </a:custGeom>
          <a:noFill/>
          <a:ln w="38100">
            <a:solidFill>
              <a:srgbClr val="8F3F7B"/>
            </a:solidFill>
            <a:round/>
            <a:headEnd/>
            <a:tailEnd/>
          </a:ln>
        </p:spPr>
        <p:txBody>
          <a:bodyPr wrap="none" lIns="72000" rIns="72000"/>
          <a:lstStyle/>
          <a:p>
            <a:endParaRPr lang="pt-BR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00760" y="3786190"/>
            <a:ext cx="2659063" cy="3222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 dirty="0">
                <a:solidFill>
                  <a:srgbClr val="8F3F7B"/>
                </a:solidFill>
              </a:rPr>
              <a:t>“1000x </a:t>
            </a:r>
            <a:r>
              <a:rPr lang="en-US" sz="1500" b="1" dirty="0" err="1" smtClean="0">
                <a:solidFill>
                  <a:srgbClr val="8F3F7B"/>
                </a:solidFill>
              </a:rPr>
              <a:t>em</a:t>
            </a:r>
            <a:r>
              <a:rPr lang="en-US" sz="1500" b="1" dirty="0" smtClean="0">
                <a:solidFill>
                  <a:srgbClr val="8F3F7B"/>
                </a:solidFill>
              </a:rPr>
              <a:t> 10 </a:t>
            </a:r>
            <a:r>
              <a:rPr lang="en-US" sz="1500" b="1" dirty="0" err="1" smtClean="0">
                <a:solidFill>
                  <a:srgbClr val="8F3F7B"/>
                </a:solidFill>
              </a:rPr>
              <a:t>anos</a:t>
            </a:r>
            <a:r>
              <a:rPr lang="en-US" sz="1500" b="1" dirty="0" smtClean="0">
                <a:solidFill>
                  <a:srgbClr val="8F3F7B"/>
                </a:solidFill>
              </a:rPr>
              <a:t>”</a:t>
            </a:r>
            <a:endParaRPr lang="en-US" sz="1700" dirty="0">
              <a:solidFill>
                <a:srgbClr val="8F3F7B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857884" y="1500175"/>
            <a:ext cx="2833688" cy="2714644"/>
          </a:xfrm>
          <a:custGeom>
            <a:avLst/>
            <a:gdLst>
              <a:gd name="T0" fmla="*/ 2147483647 w 733"/>
              <a:gd name="T1" fmla="*/ 2147483647 h 912"/>
              <a:gd name="T2" fmla="*/ 0 w 733"/>
              <a:gd name="T3" fmla="*/ 2147483647 h 912"/>
              <a:gd name="T4" fmla="*/ 0 w 733"/>
              <a:gd name="T5" fmla="*/ 2147483647 h 912"/>
              <a:gd name="T6" fmla="*/ 0 w 733"/>
              <a:gd name="T7" fmla="*/ 2147483647 h 912"/>
              <a:gd name="T8" fmla="*/ 2147483647 w 733"/>
              <a:gd name="T9" fmla="*/ 0 h 912"/>
              <a:gd name="T10" fmla="*/ 2147483647 w 733"/>
              <a:gd name="T11" fmla="*/ 0 h 912"/>
              <a:gd name="T12" fmla="*/ 2147483647 w 733"/>
              <a:gd name="T13" fmla="*/ 0 h 912"/>
              <a:gd name="T14" fmla="*/ 2147483647 w 733"/>
              <a:gd name="T15" fmla="*/ 2147483647 h 912"/>
              <a:gd name="T16" fmla="*/ 2147483647 w 733"/>
              <a:gd name="T17" fmla="*/ 2147483647 h 912"/>
              <a:gd name="T18" fmla="*/ 2147483647 w 733"/>
              <a:gd name="T19" fmla="*/ 2147483647 h 912"/>
              <a:gd name="T20" fmla="*/ 2147483647 w 733"/>
              <a:gd name="T21" fmla="*/ 2147483647 h 912"/>
              <a:gd name="T22" fmla="*/ 2147483647 w 733"/>
              <a:gd name="T23" fmla="*/ 2147483647 h 912"/>
              <a:gd name="T24" fmla="*/ 2147483647 w 733"/>
              <a:gd name="T25" fmla="*/ 2147483647 h 912"/>
              <a:gd name="T26" fmla="*/ 2147483647 w 733"/>
              <a:gd name="T27" fmla="*/ 2147483647 h 912"/>
              <a:gd name="T28" fmla="*/ 2147483647 w 733"/>
              <a:gd name="T29" fmla="*/ 2147483647 h 912"/>
              <a:gd name="T30" fmla="*/ 2147483647 w 733"/>
              <a:gd name="T31" fmla="*/ 2147483647 h 912"/>
              <a:gd name="T32" fmla="*/ 2147483647 w 733"/>
              <a:gd name="T33" fmla="*/ 2147483647 h 912"/>
              <a:gd name="T34" fmla="*/ 2147483647 w 733"/>
              <a:gd name="T35" fmla="*/ 2147483647 h 912"/>
              <a:gd name="T36" fmla="*/ 2147483647 w 733"/>
              <a:gd name="T37" fmla="*/ 2147483647 h 912"/>
              <a:gd name="T38" fmla="*/ 2147483647 w 733"/>
              <a:gd name="T39" fmla="*/ 2147483647 h 912"/>
              <a:gd name="T40" fmla="*/ 2147483647 w 733"/>
              <a:gd name="T41" fmla="*/ 2147483647 h 912"/>
              <a:gd name="T42" fmla="*/ 2147483647 w 733"/>
              <a:gd name="T43" fmla="*/ 2147483647 h 912"/>
              <a:gd name="T44" fmla="*/ 2147483647 w 733"/>
              <a:gd name="T45" fmla="*/ 2147483647 h 912"/>
              <a:gd name="T46" fmla="*/ 2147483647 w 733"/>
              <a:gd name="T47" fmla="*/ 2147483647 h 912"/>
              <a:gd name="T48" fmla="*/ 2147483647 w 733"/>
              <a:gd name="T49" fmla="*/ 2147483647 h 912"/>
              <a:gd name="T50" fmla="*/ 2147483647 w 733"/>
              <a:gd name="T51" fmla="*/ 2147483647 h 912"/>
              <a:gd name="T52" fmla="*/ 2147483647 w 733"/>
              <a:gd name="T53" fmla="*/ 2147483647 h 912"/>
              <a:gd name="T54" fmla="*/ 2147483647 w 733"/>
              <a:gd name="T55" fmla="*/ 2147483647 h 912"/>
              <a:gd name="T56" fmla="*/ 2147483647 w 733"/>
              <a:gd name="T57" fmla="*/ 2147483647 h 912"/>
              <a:gd name="T58" fmla="*/ 2147483647 w 733"/>
              <a:gd name="T59" fmla="*/ 2147483647 h 912"/>
              <a:gd name="T60" fmla="*/ 2147483647 w 733"/>
              <a:gd name="T61" fmla="*/ 2147483647 h 912"/>
              <a:gd name="T62" fmla="*/ 2147483647 w 733"/>
              <a:gd name="T63" fmla="*/ 2147483647 h 912"/>
              <a:gd name="T64" fmla="*/ 2147483647 w 733"/>
              <a:gd name="T65" fmla="*/ 2147483647 h 912"/>
              <a:gd name="T66" fmla="*/ 2147483647 w 733"/>
              <a:gd name="T67" fmla="*/ 2147483647 h 912"/>
              <a:gd name="T68" fmla="*/ 2147483647 w 733"/>
              <a:gd name="T69" fmla="*/ 2147483647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33"/>
              <a:gd name="T106" fmla="*/ 0 h 912"/>
              <a:gd name="T107" fmla="*/ 733 w 733"/>
              <a:gd name="T108" fmla="*/ 912 h 9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33" h="912">
                <a:moveTo>
                  <a:pt x="30" y="912"/>
                </a:moveTo>
                <a:cubicBezTo>
                  <a:pt x="13" y="912"/>
                  <a:pt x="0" y="898"/>
                  <a:pt x="0" y="881"/>
                </a:cubicBezTo>
                <a:cubicBezTo>
                  <a:pt x="0" y="881"/>
                  <a:pt x="0" y="881"/>
                  <a:pt x="0" y="88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3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702" y="0"/>
                  <a:pt x="702" y="0"/>
                  <a:pt x="702" y="0"/>
                </a:cubicBezTo>
                <a:cubicBezTo>
                  <a:pt x="719" y="0"/>
                  <a:pt x="733" y="14"/>
                  <a:pt x="733" y="31"/>
                </a:cubicBezTo>
                <a:cubicBezTo>
                  <a:pt x="733" y="31"/>
                  <a:pt x="733" y="31"/>
                  <a:pt x="733" y="31"/>
                </a:cubicBezTo>
                <a:cubicBezTo>
                  <a:pt x="733" y="53"/>
                  <a:pt x="733" y="53"/>
                  <a:pt x="733" y="53"/>
                </a:cubicBezTo>
                <a:cubicBezTo>
                  <a:pt x="733" y="57"/>
                  <a:pt x="729" y="61"/>
                  <a:pt x="725" y="61"/>
                </a:cubicBezTo>
                <a:cubicBezTo>
                  <a:pt x="725" y="61"/>
                  <a:pt x="725" y="61"/>
                  <a:pt x="725" y="61"/>
                </a:cubicBezTo>
                <a:cubicBezTo>
                  <a:pt x="720" y="61"/>
                  <a:pt x="717" y="57"/>
                  <a:pt x="717" y="53"/>
                </a:cubicBezTo>
                <a:cubicBezTo>
                  <a:pt x="717" y="53"/>
                  <a:pt x="717" y="53"/>
                  <a:pt x="717" y="53"/>
                </a:cubicBezTo>
                <a:cubicBezTo>
                  <a:pt x="717" y="31"/>
                  <a:pt x="717" y="31"/>
                  <a:pt x="717" y="31"/>
                </a:cubicBezTo>
                <a:cubicBezTo>
                  <a:pt x="716" y="23"/>
                  <a:pt x="710" y="16"/>
                  <a:pt x="702" y="16"/>
                </a:cubicBezTo>
                <a:cubicBezTo>
                  <a:pt x="702" y="16"/>
                  <a:pt x="702" y="16"/>
                  <a:pt x="702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22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881"/>
                  <a:pt x="16" y="881"/>
                  <a:pt x="16" y="881"/>
                </a:cubicBezTo>
                <a:cubicBezTo>
                  <a:pt x="16" y="889"/>
                  <a:pt x="22" y="896"/>
                  <a:pt x="30" y="896"/>
                </a:cubicBezTo>
                <a:cubicBezTo>
                  <a:pt x="30" y="896"/>
                  <a:pt x="30" y="896"/>
                  <a:pt x="30" y="896"/>
                </a:cubicBezTo>
                <a:cubicBezTo>
                  <a:pt x="702" y="896"/>
                  <a:pt x="702" y="896"/>
                  <a:pt x="702" y="896"/>
                </a:cubicBezTo>
                <a:cubicBezTo>
                  <a:pt x="710" y="896"/>
                  <a:pt x="716" y="889"/>
                  <a:pt x="717" y="881"/>
                </a:cubicBezTo>
                <a:cubicBezTo>
                  <a:pt x="717" y="881"/>
                  <a:pt x="717" y="881"/>
                  <a:pt x="717" y="881"/>
                </a:cubicBezTo>
                <a:cubicBezTo>
                  <a:pt x="717" y="82"/>
                  <a:pt x="717" y="82"/>
                  <a:pt x="717" y="82"/>
                </a:cubicBezTo>
                <a:cubicBezTo>
                  <a:pt x="717" y="78"/>
                  <a:pt x="720" y="74"/>
                  <a:pt x="725" y="74"/>
                </a:cubicBezTo>
                <a:cubicBezTo>
                  <a:pt x="725" y="74"/>
                  <a:pt x="725" y="74"/>
                  <a:pt x="725" y="74"/>
                </a:cubicBezTo>
                <a:cubicBezTo>
                  <a:pt x="729" y="74"/>
                  <a:pt x="733" y="78"/>
                  <a:pt x="733" y="82"/>
                </a:cubicBezTo>
                <a:cubicBezTo>
                  <a:pt x="733" y="82"/>
                  <a:pt x="733" y="82"/>
                  <a:pt x="733" y="82"/>
                </a:cubicBezTo>
                <a:cubicBezTo>
                  <a:pt x="733" y="881"/>
                  <a:pt x="733" y="881"/>
                  <a:pt x="733" y="881"/>
                </a:cubicBezTo>
                <a:cubicBezTo>
                  <a:pt x="733" y="898"/>
                  <a:pt x="719" y="912"/>
                  <a:pt x="702" y="912"/>
                </a:cubicBezTo>
                <a:cubicBezTo>
                  <a:pt x="702" y="912"/>
                  <a:pt x="702" y="912"/>
                  <a:pt x="702" y="912"/>
                </a:cubicBezTo>
                <a:cubicBezTo>
                  <a:pt x="30" y="912"/>
                  <a:pt x="30" y="912"/>
                  <a:pt x="30" y="912"/>
                </a:cubicBezTo>
                <a:close/>
              </a:path>
            </a:pathLst>
          </a:custGeom>
          <a:solidFill>
            <a:srgbClr val="8F3F7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Freeform 6"/>
          <p:cNvSpPr>
            <a:spLocks/>
          </p:cNvSpPr>
          <p:nvPr/>
        </p:nvSpPr>
        <p:spPr bwMode="auto">
          <a:xfrm>
            <a:off x="6929454" y="3286124"/>
            <a:ext cx="606425" cy="441325"/>
          </a:xfrm>
          <a:custGeom>
            <a:avLst/>
            <a:gdLst>
              <a:gd name="T0" fmla="*/ 0 w 382"/>
              <a:gd name="T1" fmla="*/ 2147483647 h 278"/>
              <a:gd name="T2" fmla="*/ 2147483647 w 382"/>
              <a:gd name="T3" fmla="*/ 2147483647 h 278"/>
              <a:gd name="T4" fmla="*/ 2147483647 w 382"/>
              <a:gd name="T5" fmla="*/ 2147483647 h 278"/>
              <a:gd name="T6" fmla="*/ 2147483647 w 382"/>
              <a:gd name="T7" fmla="*/ 2147483647 h 278"/>
              <a:gd name="T8" fmla="*/ 2147483647 w 382"/>
              <a:gd name="T9" fmla="*/ 2147483647 h 278"/>
              <a:gd name="T10" fmla="*/ 2147483647 w 382"/>
              <a:gd name="T11" fmla="*/ 2147483647 h 278"/>
              <a:gd name="T12" fmla="*/ 2147483647 w 382"/>
              <a:gd name="T13" fmla="*/ 0 h 2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2"/>
              <a:gd name="T22" fmla="*/ 0 h 278"/>
              <a:gd name="T23" fmla="*/ 382 w 382"/>
              <a:gd name="T24" fmla="*/ 278 h 2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2" h="278">
                <a:moveTo>
                  <a:pt x="0" y="278"/>
                </a:moveTo>
                <a:cubicBezTo>
                  <a:pt x="28" y="278"/>
                  <a:pt x="57" y="278"/>
                  <a:pt x="84" y="276"/>
                </a:cubicBezTo>
                <a:cubicBezTo>
                  <a:pt x="111" y="274"/>
                  <a:pt x="136" y="271"/>
                  <a:pt x="162" y="264"/>
                </a:cubicBezTo>
                <a:cubicBezTo>
                  <a:pt x="188" y="257"/>
                  <a:pt x="212" y="251"/>
                  <a:pt x="238" y="232"/>
                </a:cubicBezTo>
                <a:cubicBezTo>
                  <a:pt x="264" y="213"/>
                  <a:pt x="296" y="178"/>
                  <a:pt x="316" y="150"/>
                </a:cubicBezTo>
                <a:cubicBezTo>
                  <a:pt x="336" y="122"/>
                  <a:pt x="347" y="91"/>
                  <a:pt x="358" y="66"/>
                </a:cubicBezTo>
                <a:cubicBezTo>
                  <a:pt x="369" y="41"/>
                  <a:pt x="375" y="20"/>
                  <a:pt x="382" y="0"/>
                </a:cubicBezTo>
              </a:path>
            </a:pathLst>
          </a:custGeom>
          <a:noFill/>
          <a:ln w="12700">
            <a:solidFill>
              <a:srgbClr val="8F3F7B"/>
            </a:solidFill>
            <a:round/>
            <a:headEnd/>
            <a:tailEnd/>
          </a:ln>
        </p:spPr>
        <p:txBody>
          <a:bodyPr wrap="none" lIns="72000" rIns="72000"/>
          <a:lstStyle/>
          <a:p>
            <a:endParaRPr lang="pt-BR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857884" y="4357694"/>
            <a:ext cx="2797177" cy="6463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285F"/>
                </a:solidFill>
              </a:rPr>
              <a:t>Aumento</a:t>
            </a:r>
            <a:r>
              <a:rPr lang="en-US" dirty="0" smtClean="0">
                <a:solidFill>
                  <a:srgbClr val="00285F"/>
                </a:solidFill>
              </a:rPr>
              <a:t> </a:t>
            </a:r>
            <a:r>
              <a:rPr lang="en-US" dirty="0" err="1" smtClean="0">
                <a:solidFill>
                  <a:srgbClr val="00285F"/>
                </a:solidFill>
              </a:rPr>
              <a:t>substancial</a:t>
            </a:r>
            <a:r>
              <a:rPr lang="en-US" dirty="0" smtClean="0">
                <a:solidFill>
                  <a:srgbClr val="00285F"/>
                </a:solidFill>
              </a:rPr>
              <a:t> de </a:t>
            </a:r>
            <a:r>
              <a:rPr lang="en-US" dirty="0" err="1" smtClean="0">
                <a:solidFill>
                  <a:srgbClr val="00285F"/>
                </a:solidFill>
              </a:rPr>
              <a:t>dispositivos</a:t>
            </a:r>
            <a:r>
              <a:rPr lang="en-US" dirty="0" smtClean="0">
                <a:solidFill>
                  <a:srgbClr val="00285F"/>
                </a:solidFill>
              </a:rPr>
              <a:t>!</a:t>
            </a:r>
            <a:endParaRPr lang="en-US" sz="2400" b="1" dirty="0">
              <a:solidFill>
                <a:srgbClr val="00285F"/>
              </a:solidFill>
            </a:endParaRPr>
          </a:p>
        </p:txBody>
      </p:sp>
      <p:sp>
        <p:nvSpPr>
          <p:cNvPr id="14" name="AutoShape 11"/>
          <p:cNvSpPr>
            <a:spLocks noChangeAspect="1" noEditPoints="1"/>
          </p:cNvSpPr>
          <p:nvPr/>
        </p:nvSpPr>
        <p:spPr bwMode="auto">
          <a:xfrm>
            <a:off x="7500958" y="5857892"/>
            <a:ext cx="354013" cy="487363"/>
          </a:xfrm>
          <a:custGeom>
            <a:avLst/>
            <a:gdLst>
              <a:gd name="T0" fmla="*/ 2147483647 w 349"/>
              <a:gd name="T1" fmla="*/ 2147483647 h 482"/>
              <a:gd name="T2" fmla="*/ 2147483647 w 349"/>
              <a:gd name="T3" fmla="*/ 2147483647 h 482"/>
              <a:gd name="T4" fmla="*/ 2147483647 w 349"/>
              <a:gd name="T5" fmla="*/ 2147483647 h 482"/>
              <a:gd name="T6" fmla="*/ 2147483647 w 349"/>
              <a:gd name="T7" fmla="*/ 2147483647 h 482"/>
              <a:gd name="T8" fmla="*/ 2147483647 w 349"/>
              <a:gd name="T9" fmla="*/ 2147483647 h 482"/>
              <a:gd name="T10" fmla="*/ 2147483647 w 349"/>
              <a:gd name="T11" fmla="*/ 2147483647 h 482"/>
              <a:gd name="T12" fmla="*/ 2147483647 w 349"/>
              <a:gd name="T13" fmla="*/ 2147483647 h 482"/>
              <a:gd name="T14" fmla="*/ 2147483647 w 349"/>
              <a:gd name="T15" fmla="*/ 2147483647 h 482"/>
              <a:gd name="T16" fmla="*/ 2147483647 w 349"/>
              <a:gd name="T17" fmla="*/ 2147483647 h 482"/>
              <a:gd name="T18" fmla="*/ 2147483647 w 349"/>
              <a:gd name="T19" fmla="*/ 2147483647 h 482"/>
              <a:gd name="T20" fmla="*/ 2147483647 w 349"/>
              <a:gd name="T21" fmla="*/ 2147483647 h 482"/>
              <a:gd name="T22" fmla="*/ 2147483647 w 349"/>
              <a:gd name="T23" fmla="*/ 2147483647 h 482"/>
              <a:gd name="T24" fmla="*/ 2147483647 w 349"/>
              <a:gd name="T25" fmla="*/ 2147483647 h 482"/>
              <a:gd name="T26" fmla="*/ 2147483647 w 349"/>
              <a:gd name="T27" fmla="*/ 2147483647 h 482"/>
              <a:gd name="T28" fmla="*/ 2147483647 w 349"/>
              <a:gd name="T29" fmla="*/ 2147483647 h 482"/>
              <a:gd name="T30" fmla="*/ 2147483647 w 349"/>
              <a:gd name="T31" fmla="*/ 2147483647 h 482"/>
              <a:gd name="T32" fmla="*/ 2147483647 w 349"/>
              <a:gd name="T33" fmla="*/ 2147483647 h 482"/>
              <a:gd name="T34" fmla="*/ 2147483647 w 349"/>
              <a:gd name="T35" fmla="*/ 2147483647 h 482"/>
              <a:gd name="T36" fmla="*/ 2147483647 w 349"/>
              <a:gd name="T37" fmla="*/ 2147483647 h 482"/>
              <a:gd name="T38" fmla="*/ 2147483647 w 349"/>
              <a:gd name="T39" fmla="*/ 2147483647 h 482"/>
              <a:gd name="T40" fmla="*/ 2147483647 w 349"/>
              <a:gd name="T41" fmla="*/ 2147483647 h 482"/>
              <a:gd name="T42" fmla="*/ 2147483647 w 349"/>
              <a:gd name="T43" fmla="*/ 2147483647 h 482"/>
              <a:gd name="T44" fmla="*/ 2147483647 w 349"/>
              <a:gd name="T45" fmla="*/ 2147483647 h 482"/>
              <a:gd name="T46" fmla="*/ 2147483647 w 349"/>
              <a:gd name="T47" fmla="*/ 2147483647 h 482"/>
              <a:gd name="T48" fmla="*/ 2147483647 w 349"/>
              <a:gd name="T49" fmla="*/ 2147483647 h 482"/>
              <a:gd name="T50" fmla="*/ 2147483647 w 349"/>
              <a:gd name="T51" fmla="*/ 2147483647 h 482"/>
              <a:gd name="T52" fmla="*/ 2147483647 w 349"/>
              <a:gd name="T53" fmla="*/ 2147483647 h 482"/>
              <a:gd name="T54" fmla="*/ 2147483647 w 349"/>
              <a:gd name="T55" fmla="*/ 2147483647 h 482"/>
              <a:gd name="T56" fmla="*/ 2147483647 w 349"/>
              <a:gd name="T57" fmla="*/ 2147483647 h 482"/>
              <a:gd name="T58" fmla="*/ 2147483647 w 349"/>
              <a:gd name="T59" fmla="*/ 2147483647 h 482"/>
              <a:gd name="T60" fmla="*/ 2147483647 w 349"/>
              <a:gd name="T61" fmla="*/ 2147483647 h 482"/>
              <a:gd name="T62" fmla="*/ 2147483647 w 349"/>
              <a:gd name="T63" fmla="*/ 2147483647 h 482"/>
              <a:gd name="T64" fmla="*/ 2147483647 w 349"/>
              <a:gd name="T65" fmla="*/ 2147483647 h 482"/>
              <a:gd name="T66" fmla="*/ 2147483647 w 349"/>
              <a:gd name="T67" fmla="*/ 2147483647 h 482"/>
              <a:gd name="T68" fmla="*/ 2147483647 w 349"/>
              <a:gd name="T69" fmla="*/ 2147483647 h 482"/>
              <a:gd name="T70" fmla="*/ 2147483647 w 349"/>
              <a:gd name="T71" fmla="*/ 2147483647 h 482"/>
              <a:gd name="T72" fmla="*/ 2147483647 w 349"/>
              <a:gd name="T73" fmla="*/ 2147483647 h 482"/>
              <a:gd name="T74" fmla="*/ 2147483647 w 349"/>
              <a:gd name="T75" fmla="*/ 2147483647 h 482"/>
              <a:gd name="T76" fmla="*/ 2147483647 w 349"/>
              <a:gd name="T77" fmla="*/ 2147483647 h 482"/>
              <a:gd name="T78" fmla="*/ 2147483647 w 349"/>
              <a:gd name="T79" fmla="*/ 2147483647 h 482"/>
              <a:gd name="T80" fmla="*/ 2147483647 w 349"/>
              <a:gd name="T81" fmla="*/ 2147483647 h 482"/>
              <a:gd name="T82" fmla="*/ 2147483647 w 349"/>
              <a:gd name="T83" fmla="*/ 2147483647 h 482"/>
              <a:gd name="T84" fmla="*/ 2147483647 w 349"/>
              <a:gd name="T85" fmla="*/ 2147483647 h 482"/>
              <a:gd name="T86" fmla="*/ 2147483647 w 349"/>
              <a:gd name="T87" fmla="*/ 2147483647 h 482"/>
              <a:gd name="T88" fmla="*/ 2147483647 w 349"/>
              <a:gd name="T89" fmla="*/ 2147483647 h 482"/>
              <a:gd name="T90" fmla="*/ 2147483647 w 349"/>
              <a:gd name="T91" fmla="*/ 2147483647 h 482"/>
              <a:gd name="T92" fmla="*/ 2147483647 w 349"/>
              <a:gd name="T93" fmla="*/ 2147483647 h 482"/>
              <a:gd name="T94" fmla="*/ 2147483647 w 349"/>
              <a:gd name="T95" fmla="*/ 2147483647 h 482"/>
              <a:gd name="T96" fmla="*/ 2147483647 w 349"/>
              <a:gd name="T97" fmla="*/ 2147483647 h 482"/>
              <a:gd name="T98" fmla="*/ 2147483647 w 349"/>
              <a:gd name="T99" fmla="*/ 2147483647 h 482"/>
              <a:gd name="T100" fmla="*/ 2147483647 w 349"/>
              <a:gd name="T101" fmla="*/ 2147483647 h 482"/>
              <a:gd name="T102" fmla="*/ 2147483647 w 349"/>
              <a:gd name="T103" fmla="*/ 2147483647 h 48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49"/>
              <a:gd name="T157" fmla="*/ 0 h 482"/>
              <a:gd name="T158" fmla="*/ 349 w 349"/>
              <a:gd name="T159" fmla="*/ 482 h 48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49" h="482">
                <a:moveTo>
                  <a:pt x="278" y="147"/>
                </a:moveTo>
                <a:cubicBezTo>
                  <a:pt x="230" y="147"/>
                  <a:pt x="230" y="147"/>
                  <a:pt x="230" y="147"/>
                </a:cubicBezTo>
                <a:cubicBezTo>
                  <a:pt x="225" y="147"/>
                  <a:pt x="221" y="151"/>
                  <a:pt x="221" y="156"/>
                </a:cubicBezTo>
                <a:cubicBezTo>
                  <a:pt x="221" y="232"/>
                  <a:pt x="221" y="232"/>
                  <a:pt x="221" y="232"/>
                </a:cubicBezTo>
                <a:cubicBezTo>
                  <a:pt x="221" y="237"/>
                  <a:pt x="225" y="241"/>
                  <a:pt x="230" y="241"/>
                </a:cubicBezTo>
                <a:cubicBezTo>
                  <a:pt x="278" y="241"/>
                  <a:pt x="278" y="241"/>
                  <a:pt x="278" y="241"/>
                </a:cubicBezTo>
                <a:cubicBezTo>
                  <a:pt x="283" y="241"/>
                  <a:pt x="288" y="237"/>
                  <a:pt x="288" y="232"/>
                </a:cubicBezTo>
                <a:cubicBezTo>
                  <a:pt x="288" y="156"/>
                  <a:pt x="288" y="156"/>
                  <a:pt x="288" y="156"/>
                </a:cubicBezTo>
                <a:cubicBezTo>
                  <a:pt x="288" y="151"/>
                  <a:pt x="283" y="147"/>
                  <a:pt x="278" y="147"/>
                </a:cubicBezTo>
                <a:close/>
                <a:moveTo>
                  <a:pt x="276" y="193"/>
                </a:moveTo>
                <a:cubicBezTo>
                  <a:pt x="275" y="217"/>
                  <a:pt x="263" y="224"/>
                  <a:pt x="240" y="225"/>
                </a:cubicBezTo>
                <a:cubicBezTo>
                  <a:pt x="239" y="225"/>
                  <a:pt x="237" y="223"/>
                  <a:pt x="237" y="222"/>
                </a:cubicBezTo>
                <a:cubicBezTo>
                  <a:pt x="237" y="220"/>
                  <a:pt x="238" y="219"/>
                  <a:pt x="240" y="219"/>
                </a:cubicBezTo>
                <a:cubicBezTo>
                  <a:pt x="260" y="219"/>
                  <a:pt x="269" y="213"/>
                  <a:pt x="270" y="193"/>
                </a:cubicBezTo>
                <a:cubicBezTo>
                  <a:pt x="270" y="190"/>
                  <a:pt x="270" y="188"/>
                  <a:pt x="270" y="185"/>
                </a:cubicBezTo>
                <a:cubicBezTo>
                  <a:pt x="269" y="175"/>
                  <a:pt x="264" y="170"/>
                  <a:pt x="254" y="170"/>
                </a:cubicBezTo>
                <a:cubicBezTo>
                  <a:pt x="244" y="170"/>
                  <a:pt x="240" y="175"/>
                  <a:pt x="240" y="183"/>
                </a:cubicBezTo>
                <a:cubicBezTo>
                  <a:pt x="240" y="192"/>
                  <a:pt x="244" y="196"/>
                  <a:pt x="254" y="196"/>
                </a:cubicBezTo>
                <a:cubicBezTo>
                  <a:pt x="256" y="196"/>
                  <a:pt x="258" y="196"/>
                  <a:pt x="262" y="195"/>
                </a:cubicBezTo>
                <a:cubicBezTo>
                  <a:pt x="264" y="195"/>
                  <a:pt x="265" y="196"/>
                  <a:pt x="266" y="197"/>
                </a:cubicBezTo>
                <a:cubicBezTo>
                  <a:pt x="266" y="199"/>
                  <a:pt x="265" y="200"/>
                  <a:pt x="263" y="201"/>
                </a:cubicBezTo>
                <a:cubicBezTo>
                  <a:pt x="260" y="201"/>
                  <a:pt x="258" y="202"/>
                  <a:pt x="254" y="202"/>
                </a:cubicBezTo>
                <a:cubicBezTo>
                  <a:pt x="241" y="202"/>
                  <a:pt x="234" y="196"/>
                  <a:pt x="234" y="184"/>
                </a:cubicBezTo>
                <a:cubicBezTo>
                  <a:pt x="234" y="173"/>
                  <a:pt x="241" y="164"/>
                  <a:pt x="254" y="164"/>
                </a:cubicBezTo>
                <a:cubicBezTo>
                  <a:pt x="267" y="164"/>
                  <a:pt x="275" y="171"/>
                  <a:pt x="276" y="185"/>
                </a:cubicBezTo>
                <a:cubicBezTo>
                  <a:pt x="276" y="187"/>
                  <a:pt x="276" y="190"/>
                  <a:pt x="276" y="193"/>
                </a:cubicBezTo>
                <a:close/>
                <a:moveTo>
                  <a:pt x="281" y="115"/>
                </a:moveTo>
                <a:cubicBezTo>
                  <a:pt x="67" y="115"/>
                  <a:pt x="67" y="115"/>
                  <a:pt x="67" y="115"/>
                </a:cubicBezTo>
                <a:cubicBezTo>
                  <a:pt x="62" y="115"/>
                  <a:pt x="59" y="119"/>
                  <a:pt x="59" y="123"/>
                </a:cubicBezTo>
                <a:cubicBezTo>
                  <a:pt x="59" y="128"/>
                  <a:pt x="62" y="131"/>
                  <a:pt x="67" y="131"/>
                </a:cubicBezTo>
                <a:cubicBezTo>
                  <a:pt x="281" y="131"/>
                  <a:pt x="281" y="131"/>
                  <a:pt x="281" y="131"/>
                </a:cubicBezTo>
                <a:cubicBezTo>
                  <a:pt x="286" y="131"/>
                  <a:pt x="289" y="128"/>
                  <a:pt x="289" y="123"/>
                </a:cubicBezTo>
                <a:cubicBezTo>
                  <a:pt x="289" y="119"/>
                  <a:pt x="286" y="115"/>
                  <a:pt x="281" y="115"/>
                </a:cubicBezTo>
                <a:close/>
                <a:moveTo>
                  <a:pt x="150" y="147"/>
                </a:moveTo>
                <a:cubicBezTo>
                  <a:pt x="145" y="147"/>
                  <a:pt x="141" y="151"/>
                  <a:pt x="141" y="156"/>
                </a:cubicBezTo>
                <a:cubicBezTo>
                  <a:pt x="141" y="232"/>
                  <a:pt x="141" y="232"/>
                  <a:pt x="141" y="232"/>
                </a:cubicBezTo>
                <a:cubicBezTo>
                  <a:pt x="141" y="237"/>
                  <a:pt x="145" y="241"/>
                  <a:pt x="150" y="241"/>
                </a:cubicBezTo>
                <a:cubicBezTo>
                  <a:pt x="198" y="241"/>
                  <a:pt x="198" y="241"/>
                  <a:pt x="198" y="241"/>
                </a:cubicBezTo>
                <a:cubicBezTo>
                  <a:pt x="203" y="241"/>
                  <a:pt x="208" y="237"/>
                  <a:pt x="208" y="232"/>
                </a:cubicBezTo>
                <a:cubicBezTo>
                  <a:pt x="208" y="156"/>
                  <a:pt x="208" y="156"/>
                  <a:pt x="208" y="156"/>
                </a:cubicBezTo>
                <a:cubicBezTo>
                  <a:pt x="208" y="151"/>
                  <a:pt x="203" y="147"/>
                  <a:pt x="198" y="147"/>
                </a:cubicBezTo>
                <a:lnTo>
                  <a:pt x="150" y="147"/>
                </a:lnTo>
                <a:close/>
                <a:moveTo>
                  <a:pt x="181" y="224"/>
                </a:moveTo>
                <a:cubicBezTo>
                  <a:pt x="180" y="224"/>
                  <a:pt x="180" y="225"/>
                  <a:pt x="179" y="225"/>
                </a:cubicBezTo>
                <a:cubicBezTo>
                  <a:pt x="178" y="225"/>
                  <a:pt x="176" y="223"/>
                  <a:pt x="176" y="222"/>
                </a:cubicBezTo>
                <a:cubicBezTo>
                  <a:pt x="176" y="220"/>
                  <a:pt x="177" y="219"/>
                  <a:pt x="179" y="219"/>
                </a:cubicBezTo>
                <a:cubicBezTo>
                  <a:pt x="186" y="218"/>
                  <a:pt x="191" y="214"/>
                  <a:pt x="191" y="208"/>
                </a:cubicBezTo>
                <a:cubicBezTo>
                  <a:pt x="191" y="201"/>
                  <a:pt x="185" y="196"/>
                  <a:pt x="174" y="196"/>
                </a:cubicBezTo>
                <a:cubicBezTo>
                  <a:pt x="164" y="196"/>
                  <a:pt x="159" y="201"/>
                  <a:pt x="159" y="208"/>
                </a:cubicBezTo>
                <a:cubicBezTo>
                  <a:pt x="159" y="215"/>
                  <a:pt x="164" y="218"/>
                  <a:pt x="171" y="219"/>
                </a:cubicBezTo>
                <a:cubicBezTo>
                  <a:pt x="173" y="219"/>
                  <a:pt x="174" y="220"/>
                  <a:pt x="174" y="222"/>
                </a:cubicBezTo>
                <a:cubicBezTo>
                  <a:pt x="174" y="223"/>
                  <a:pt x="172" y="225"/>
                  <a:pt x="171" y="225"/>
                </a:cubicBezTo>
                <a:cubicBezTo>
                  <a:pt x="170" y="225"/>
                  <a:pt x="170" y="224"/>
                  <a:pt x="169" y="224"/>
                </a:cubicBezTo>
                <a:cubicBezTo>
                  <a:pt x="160" y="223"/>
                  <a:pt x="153" y="217"/>
                  <a:pt x="153" y="208"/>
                </a:cubicBezTo>
                <a:cubicBezTo>
                  <a:pt x="153" y="200"/>
                  <a:pt x="158" y="195"/>
                  <a:pt x="164" y="193"/>
                </a:cubicBezTo>
                <a:cubicBezTo>
                  <a:pt x="164" y="193"/>
                  <a:pt x="164" y="193"/>
                  <a:pt x="164" y="193"/>
                </a:cubicBezTo>
                <a:cubicBezTo>
                  <a:pt x="158" y="191"/>
                  <a:pt x="155" y="187"/>
                  <a:pt x="155" y="180"/>
                </a:cubicBezTo>
                <a:cubicBezTo>
                  <a:pt x="155" y="172"/>
                  <a:pt x="159" y="166"/>
                  <a:pt x="169" y="165"/>
                </a:cubicBezTo>
                <a:cubicBezTo>
                  <a:pt x="170" y="164"/>
                  <a:pt x="170" y="164"/>
                  <a:pt x="171" y="164"/>
                </a:cubicBezTo>
                <a:cubicBezTo>
                  <a:pt x="172" y="164"/>
                  <a:pt x="174" y="166"/>
                  <a:pt x="174" y="167"/>
                </a:cubicBezTo>
                <a:cubicBezTo>
                  <a:pt x="174" y="168"/>
                  <a:pt x="173" y="170"/>
                  <a:pt x="171" y="170"/>
                </a:cubicBezTo>
                <a:cubicBezTo>
                  <a:pt x="164" y="171"/>
                  <a:pt x="160" y="174"/>
                  <a:pt x="160" y="180"/>
                </a:cubicBezTo>
                <a:cubicBezTo>
                  <a:pt x="160" y="186"/>
                  <a:pt x="166" y="190"/>
                  <a:pt x="176" y="190"/>
                </a:cubicBezTo>
                <a:cubicBezTo>
                  <a:pt x="184" y="190"/>
                  <a:pt x="189" y="186"/>
                  <a:pt x="189" y="180"/>
                </a:cubicBezTo>
                <a:cubicBezTo>
                  <a:pt x="189" y="174"/>
                  <a:pt x="186" y="171"/>
                  <a:pt x="179" y="170"/>
                </a:cubicBezTo>
                <a:cubicBezTo>
                  <a:pt x="177" y="170"/>
                  <a:pt x="176" y="168"/>
                  <a:pt x="176" y="167"/>
                </a:cubicBezTo>
                <a:cubicBezTo>
                  <a:pt x="176" y="166"/>
                  <a:pt x="178" y="164"/>
                  <a:pt x="179" y="164"/>
                </a:cubicBezTo>
                <a:cubicBezTo>
                  <a:pt x="180" y="164"/>
                  <a:pt x="180" y="164"/>
                  <a:pt x="181" y="165"/>
                </a:cubicBezTo>
                <a:cubicBezTo>
                  <a:pt x="190" y="166"/>
                  <a:pt x="195" y="172"/>
                  <a:pt x="195" y="180"/>
                </a:cubicBezTo>
                <a:cubicBezTo>
                  <a:pt x="195" y="186"/>
                  <a:pt x="192" y="191"/>
                  <a:pt x="186" y="193"/>
                </a:cubicBezTo>
                <a:cubicBezTo>
                  <a:pt x="186" y="193"/>
                  <a:pt x="186" y="193"/>
                  <a:pt x="186" y="193"/>
                </a:cubicBezTo>
                <a:cubicBezTo>
                  <a:pt x="192" y="195"/>
                  <a:pt x="196" y="200"/>
                  <a:pt x="197" y="208"/>
                </a:cubicBezTo>
                <a:cubicBezTo>
                  <a:pt x="197" y="217"/>
                  <a:pt x="190" y="223"/>
                  <a:pt x="181" y="224"/>
                </a:cubicBezTo>
                <a:close/>
                <a:moveTo>
                  <a:pt x="143" y="368"/>
                </a:moveTo>
                <a:cubicBezTo>
                  <a:pt x="147" y="368"/>
                  <a:pt x="150" y="365"/>
                  <a:pt x="151" y="362"/>
                </a:cubicBezTo>
                <a:cubicBezTo>
                  <a:pt x="152" y="357"/>
                  <a:pt x="149" y="353"/>
                  <a:pt x="144" y="352"/>
                </a:cubicBezTo>
                <a:cubicBezTo>
                  <a:pt x="83" y="340"/>
                  <a:pt x="31" y="292"/>
                  <a:pt x="19" y="227"/>
                </a:cubicBezTo>
                <a:cubicBezTo>
                  <a:pt x="17" y="216"/>
                  <a:pt x="16" y="206"/>
                  <a:pt x="16" y="196"/>
                </a:cubicBezTo>
                <a:cubicBezTo>
                  <a:pt x="16" y="129"/>
                  <a:pt x="59" y="68"/>
                  <a:pt x="124" y="46"/>
                </a:cubicBezTo>
                <a:cubicBezTo>
                  <a:pt x="112" y="64"/>
                  <a:pt x="112" y="64"/>
                  <a:pt x="112" y="64"/>
                </a:cubicBezTo>
                <a:cubicBezTo>
                  <a:pt x="110" y="68"/>
                  <a:pt x="111" y="73"/>
                  <a:pt x="114" y="75"/>
                </a:cubicBezTo>
                <a:cubicBezTo>
                  <a:pt x="116" y="76"/>
                  <a:pt x="117" y="77"/>
                  <a:pt x="119" y="77"/>
                </a:cubicBezTo>
                <a:cubicBezTo>
                  <a:pt x="121" y="77"/>
                  <a:pt x="124" y="76"/>
                  <a:pt x="125" y="73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50" y="38"/>
                  <a:pt x="150" y="37"/>
                  <a:pt x="150" y="37"/>
                </a:cubicBezTo>
                <a:cubicBezTo>
                  <a:pt x="150" y="37"/>
                  <a:pt x="150" y="37"/>
                  <a:pt x="150" y="36"/>
                </a:cubicBezTo>
                <a:cubicBezTo>
                  <a:pt x="150" y="36"/>
                  <a:pt x="150" y="36"/>
                  <a:pt x="150" y="36"/>
                </a:cubicBezTo>
                <a:cubicBezTo>
                  <a:pt x="151" y="35"/>
                  <a:pt x="151" y="35"/>
                  <a:pt x="151" y="35"/>
                </a:cubicBezTo>
                <a:cubicBezTo>
                  <a:pt x="151" y="34"/>
                  <a:pt x="151" y="34"/>
                  <a:pt x="151" y="34"/>
                </a:cubicBezTo>
                <a:cubicBezTo>
                  <a:pt x="151" y="34"/>
                  <a:pt x="151" y="33"/>
                  <a:pt x="151" y="33"/>
                </a:cubicBezTo>
                <a:cubicBezTo>
                  <a:pt x="151" y="33"/>
                  <a:pt x="151" y="32"/>
                  <a:pt x="151" y="32"/>
                </a:cubicBezTo>
                <a:cubicBezTo>
                  <a:pt x="151" y="32"/>
                  <a:pt x="151" y="32"/>
                  <a:pt x="151" y="32"/>
                </a:cubicBezTo>
                <a:cubicBezTo>
                  <a:pt x="151" y="31"/>
                  <a:pt x="151" y="31"/>
                  <a:pt x="151" y="31"/>
                </a:cubicBezTo>
                <a:cubicBezTo>
                  <a:pt x="150" y="31"/>
                  <a:pt x="150" y="30"/>
                  <a:pt x="150" y="30"/>
                </a:cubicBezTo>
                <a:cubicBezTo>
                  <a:pt x="150" y="30"/>
                  <a:pt x="150" y="30"/>
                  <a:pt x="150" y="29"/>
                </a:cubicBezTo>
                <a:cubicBezTo>
                  <a:pt x="150" y="29"/>
                  <a:pt x="150" y="29"/>
                  <a:pt x="150" y="29"/>
                </a:cubicBezTo>
                <a:cubicBezTo>
                  <a:pt x="149" y="29"/>
                  <a:pt x="149" y="28"/>
                  <a:pt x="149" y="28"/>
                </a:cubicBezTo>
                <a:cubicBezTo>
                  <a:pt x="149" y="28"/>
                  <a:pt x="149" y="28"/>
                  <a:pt x="149" y="28"/>
                </a:cubicBezTo>
                <a:cubicBezTo>
                  <a:pt x="148" y="27"/>
                  <a:pt x="148" y="27"/>
                  <a:pt x="147" y="27"/>
                </a:cubicBezTo>
                <a:cubicBezTo>
                  <a:pt x="147" y="27"/>
                  <a:pt x="147" y="27"/>
                  <a:pt x="147" y="27"/>
                </a:cubicBezTo>
                <a:cubicBezTo>
                  <a:pt x="112" y="2"/>
                  <a:pt x="112" y="2"/>
                  <a:pt x="112" y="2"/>
                </a:cubicBezTo>
                <a:cubicBezTo>
                  <a:pt x="108" y="0"/>
                  <a:pt x="103" y="1"/>
                  <a:pt x="101" y="5"/>
                </a:cubicBezTo>
                <a:cubicBezTo>
                  <a:pt x="98" y="8"/>
                  <a:pt x="99" y="13"/>
                  <a:pt x="103" y="16"/>
                </a:cubicBezTo>
                <a:cubicBezTo>
                  <a:pt x="103" y="16"/>
                  <a:pt x="103" y="16"/>
                  <a:pt x="103" y="16"/>
                </a:cubicBezTo>
                <a:cubicBezTo>
                  <a:pt x="124" y="30"/>
                  <a:pt x="124" y="30"/>
                  <a:pt x="124" y="30"/>
                </a:cubicBezTo>
                <a:cubicBezTo>
                  <a:pt x="50" y="52"/>
                  <a:pt x="0" y="120"/>
                  <a:pt x="0" y="196"/>
                </a:cubicBezTo>
                <a:cubicBezTo>
                  <a:pt x="0" y="207"/>
                  <a:pt x="1" y="218"/>
                  <a:pt x="3" y="230"/>
                </a:cubicBezTo>
                <a:cubicBezTo>
                  <a:pt x="17" y="302"/>
                  <a:pt x="73" y="355"/>
                  <a:pt x="141" y="368"/>
                </a:cubicBezTo>
                <a:cubicBezTo>
                  <a:pt x="142" y="368"/>
                  <a:pt x="142" y="368"/>
                  <a:pt x="143" y="368"/>
                </a:cubicBezTo>
                <a:close/>
                <a:moveTo>
                  <a:pt x="349" y="197"/>
                </a:moveTo>
                <a:cubicBezTo>
                  <a:pt x="349" y="100"/>
                  <a:pt x="270" y="22"/>
                  <a:pt x="174" y="22"/>
                </a:cubicBezTo>
                <a:cubicBezTo>
                  <a:pt x="170" y="22"/>
                  <a:pt x="166" y="26"/>
                  <a:pt x="166" y="30"/>
                </a:cubicBezTo>
                <a:cubicBezTo>
                  <a:pt x="166" y="35"/>
                  <a:pt x="170" y="38"/>
                  <a:pt x="174" y="38"/>
                </a:cubicBezTo>
                <a:cubicBezTo>
                  <a:pt x="218" y="38"/>
                  <a:pt x="257" y="56"/>
                  <a:pt x="286" y="85"/>
                </a:cubicBezTo>
                <a:cubicBezTo>
                  <a:pt x="315" y="113"/>
                  <a:pt x="333" y="153"/>
                  <a:pt x="333" y="197"/>
                </a:cubicBezTo>
                <a:cubicBezTo>
                  <a:pt x="333" y="231"/>
                  <a:pt x="321" y="263"/>
                  <a:pt x="303" y="289"/>
                </a:cubicBezTo>
                <a:cubicBezTo>
                  <a:pt x="286" y="276"/>
                  <a:pt x="267" y="270"/>
                  <a:pt x="247" y="270"/>
                </a:cubicBezTo>
                <a:cubicBezTo>
                  <a:pt x="225" y="270"/>
                  <a:pt x="202" y="278"/>
                  <a:pt x="185" y="295"/>
                </a:cubicBezTo>
                <a:cubicBezTo>
                  <a:pt x="165" y="316"/>
                  <a:pt x="165" y="316"/>
                  <a:pt x="165" y="316"/>
                </a:cubicBezTo>
                <a:cubicBezTo>
                  <a:pt x="162" y="319"/>
                  <a:pt x="160" y="323"/>
                  <a:pt x="160" y="327"/>
                </a:cubicBezTo>
                <a:cubicBezTo>
                  <a:pt x="160" y="331"/>
                  <a:pt x="162" y="335"/>
                  <a:pt x="165" y="339"/>
                </a:cubicBezTo>
                <a:cubicBezTo>
                  <a:pt x="176" y="350"/>
                  <a:pt x="176" y="350"/>
                  <a:pt x="176" y="350"/>
                </a:cubicBezTo>
                <a:cubicBezTo>
                  <a:pt x="127" y="399"/>
                  <a:pt x="127" y="399"/>
                  <a:pt x="127" y="399"/>
                </a:cubicBezTo>
                <a:cubicBezTo>
                  <a:pt x="124" y="402"/>
                  <a:pt x="123" y="406"/>
                  <a:pt x="123" y="410"/>
                </a:cubicBezTo>
                <a:cubicBezTo>
                  <a:pt x="123" y="415"/>
                  <a:pt x="124" y="419"/>
                  <a:pt x="127" y="422"/>
                </a:cubicBezTo>
                <a:cubicBezTo>
                  <a:pt x="133" y="416"/>
                  <a:pt x="133" y="416"/>
                  <a:pt x="133" y="416"/>
                </a:cubicBezTo>
                <a:cubicBezTo>
                  <a:pt x="127" y="422"/>
                  <a:pt x="127" y="422"/>
                  <a:pt x="127" y="422"/>
                </a:cubicBezTo>
                <a:cubicBezTo>
                  <a:pt x="133" y="427"/>
                  <a:pt x="133" y="427"/>
                  <a:pt x="133" y="427"/>
                </a:cubicBezTo>
                <a:cubicBezTo>
                  <a:pt x="136" y="431"/>
                  <a:pt x="140" y="432"/>
                  <a:pt x="144" y="432"/>
                </a:cubicBezTo>
                <a:cubicBezTo>
                  <a:pt x="144" y="432"/>
                  <a:pt x="144" y="432"/>
                  <a:pt x="144" y="432"/>
                </a:cubicBezTo>
                <a:cubicBezTo>
                  <a:pt x="149" y="432"/>
                  <a:pt x="153" y="431"/>
                  <a:pt x="156" y="427"/>
                </a:cubicBezTo>
                <a:cubicBezTo>
                  <a:pt x="205" y="379"/>
                  <a:pt x="205" y="379"/>
                  <a:pt x="205" y="379"/>
                </a:cubicBezTo>
                <a:cubicBezTo>
                  <a:pt x="226" y="400"/>
                  <a:pt x="226" y="400"/>
                  <a:pt x="226" y="400"/>
                </a:cubicBezTo>
                <a:cubicBezTo>
                  <a:pt x="177" y="449"/>
                  <a:pt x="177" y="449"/>
                  <a:pt x="177" y="449"/>
                </a:cubicBezTo>
                <a:cubicBezTo>
                  <a:pt x="174" y="452"/>
                  <a:pt x="173" y="456"/>
                  <a:pt x="173" y="460"/>
                </a:cubicBezTo>
                <a:cubicBezTo>
                  <a:pt x="173" y="465"/>
                  <a:pt x="174" y="469"/>
                  <a:pt x="177" y="472"/>
                </a:cubicBezTo>
                <a:cubicBezTo>
                  <a:pt x="183" y="466"/>
                  <a:pt x="183" y="466"/>
                  <a:pt x="183" y="466"/>
                </a:cubicBezTo>
                <a:cubicBezTo>
                  <a:pt x="177" y="472"/>
                  <a:pt x="177" y="472"/>
                  <a:pt x="177" y="472"/>
                </a:cubicBezTo>
                <a:cubicBezTo>
                  <a:pt x="183" y="477"/>
                  <a:pt x="183" y="477"/>
                  <a:pt x="183" y="477"/>
                </a:cubicBezTo>
                <a:cubicBezTo>
                  <a:pt x="186" y="480"/>
                  <a:pt x="190" y="482"/>
                  <a:pt x="194" y="482"/>
                </a:cubicBezTo>
                <a:cubicBezTo>
                  <a:pt x="194" y="482"/>
                  <a:pt x="194" y="482"/>
                  <a:pt x="194" y="482"/>
                </a:cubicBezTo>
                <a:cubicBezTo>
                  <a:pt x="198" y="482"/>
                  <a:pt x="203" y="480"/>
                  <a:pt x="206" y="477"/>
                </a:cubicBezTo>
                <a:cubicBezTo>
                  <a:pt x="255" y="428"/>
                  <a:pt x="255" y="428"/>
                  <a:pt x="255" y="428"/>
                </a:cubicBezTo>
                <a:cubicBezTo>
                  <a:pt x="266" y="440"/>
                  <a:pt x="266" y="440"/>
                  <a:pt x="266" y="440"/>
                </a:cubicBezTo>
                <a:cubicBezTo>
                  <a:pt x="269" y="443"/>
                  <a:pt x="274" y="445"/>
                  <a:pt x="278" y="445"/>
                </a:cubicBezTo>
                <a:cubicBezTo>
                  <a:pt x="278" y="445"/>
                  <a:pt x="278" y="445"/>
                  <a:pt x="278" y="445"/>
                </a:cubicBezTo>
                <a:cubicBezTo>
                  <a:pt x="282" y="445"/>
                  <a:pt x="286" y="443"/>
                  <a:pt x="289" y="440"/>
                </a:cubicBezTo>
                <a:cubicBezTo>
                  <a:pt x="309" y="420"/>
                  <a:pt x="309" y="420"/>
                  <a:pt x="309" y="420"/>
                </a:cubicBezTo>
                <a:cubicBezTo>
                  <a:pt x="326" y="403"/>
                  <a:pt x="335" y="380"/>
                  <a:pt x="335" y="358"/>
                </a:cubicBezTo>
                <a:cubicBezTo>
                  <a:pt x="335" y="337"/>
                  <a:pt x="328" y="317"/>
                  <a:pt x="314" y="301"/>
                </a:cubicBezTo>
                <a:cubicBezTo>
                  <a:pt x="336" y="272"/>
                  <a:pt x="349" y="236"/>
                  <a:pt x="349" y="197"/>
                </a:cubicBezTo>
                <a:close/>
                <a:moveTo>
                  <a:pt x="145" y="416"/>
                </a:moveTo>
                <a:cubicBezTo>
                  <a:pt x="144" y="416"/>
                  <a:pt x="144" y="416"/>
                  <a:pt x="144" y="416"/>
                </a:cubicBezTo>
                <a:cubicBezTo>
                  <a:pt x="144" y="416"/>
                  <a:pt x="144" y="416"/>
                  <a:pt x="144" y="416"/>
                </a:cubicBezTo>
                <a:cubicBezTo>
                  <a:pt x="139" y="411"/>
                  <a:pt x="139" y="411"/>
                  <a:pt x="139" y="411"/>
                </a:cubicBezTo>
                <a:cubicBezTo>
                  <a:pt x="139" y="411"/>
                  <a:pt x="139" y="411"/>
                  <a:pt x="139" y="410"/>
                </a:cubicBezTo>
                <a:cubicBezTo>
                  <a:pt x="139" y="410"/>
                  <a:pt x="139" y="410"/>
                  <a:pt x="139" y="410"/>
                </a:cubicBezTo>
                <a:cubicBezTo>
                  <a:pt x="188" y="361"/>
                  <a:pt x="188" y="361"/>
                  <a:pt x="188" y="361"/>
                </a:cubicBezTo>
                <a:cubicBezTo>
                  <a:pt x="189" y="363"/>
                  <a:pt x="189" y="363"/>
                  <a:pt x="189" y="363"/>
                </a:cubicBezTo>
                <a:cubicBezTo>
                  <a:pt x="193" y="367"/>
                  <a:pt x="193" y="367"/>
                  <a:pt x="193" y="367"/>
                </a:cubicBezTo>
                <a:lnTo>
                  <a:pt x="145" y="416"/>
                </a:lnTo>
                <a:close/>
                <a:moveTo>
                  <a:pt x="194" y="466"/>
                </a:moveTo>
                <a:cubicBezTo>
                  <a:pt x="194" y="466"/>
                  <a:pt x="194" y="466"/>
                  <a:pt x="194" y="466"/>
                </a:cubicBezTo>
                <a:cubicBezTo>
                  <a:pt x="194" y="466"/>
                  <a:pt x="194" y="466"/>
                  <a:pt x="194" y="466"/>
                </a:cubicBezTo>
                <a:cubicBezTo>
                  <a:pt x="189" y="461"/>
                  <a:pt x="189" y="461"/>
                  <a:pt x="189" y="461"/>
                </a:cubicBezTo>
                <a:cubicBezTo>
                  <a:pt x="189" y="460"/>
                  <a:pt x="189" y="460"/>
                  <a:pt x="189" y="460"/>
                </a:cubicBezTo>
                <a:cubicBezTo>
                  <a:pt x="189" y="460"/>
                  <a:pt x="189" y="460"/>
                  <a:pt x="189" y="460"/>
                </a:cubicBezTo>
                <a:cubicBezTo>
                  <a:pt x="238" y="411"/>
                  <a:pt x="238" y="411"/>
                  <a:pt x="238" y="411"/>
                </a:cubicBezTo>
                <a:cubicBezTo>
                  <a:pt x="243" y="417"/>
                  <a:pt x="243" y="417"/>
                  <a:pt x="243" y="417"/>
                </a:cubicBezTo>
                <a:lnTo>
                  <a:pt x="194" y="466"/>
                </a:lnTo>
                <a:close/>
                <a:moveTo>
                  <a:pt x="319" y="358"/>
                </a:moveTo>
                <a:cubicBezTo>
                  <a:pt x="319" y="376"/>
                  <a:pt x="312" y="394"/>
                  <a:pt x="298" y="408"/>
                </a:cubicBezTo>
                <a:cubicBezTo>
                  <a:pt x="278" y="429"/>
                  <a:pt x="278" y="429"/>
                  <a:pt x="278" y="429"/>
                </a:cubicBezTo>
                <a:cubicBezTo>
                  <a:pt x="278" y="429"/>
                  <a:pt x="278" y="429"/>
                  <a:pt x="278" y="429"/>
                </a:cubicBezTo>
                <a:cubicBezTo>
                  <a:pt x="278" y="429"/>
                  <a:pt x="278" y="429"/>
                  <a:pt x="277" y="429"/>
                </a:cubicBezTo>
                <a:cubicBezTo>
                  <a:pt x="247" y="398"/>
                  <a:pt x="247" y="398"/>
                  <a:pt x="247" y="398"/>
                </a:cubicBezTo>
                <a:cubicBezTo>
                  <a:pt x="243" y="394"/>
                  <a:pt x="243" y="394"/>
                  <a:pt x="243" y="394"/>
                </a:cubicBezTo>
                <a:cubicBezTo>
                  <a:pt x="243" y="394"/>
                  <a:pt x="243" y="394"/>
                  <a:pt x="243" y="394"/>
                </a:cubicBezTo>
                <a:cubicBezTo>
                  <a:pt x="210" y="362"/>
                  <a:pt x="210" y="362"/>
                  <a:pt x="210" y="362"/>
                </a:cubicBezTo>
                <a:cubicBezTo>
                  <a:pt x="210" y="362"/>
                  <a:pt x="210" y="362"/>
                  <a:pt x="210" y="362"/>
                </a:cubicBezTo>
                <a:cubicBezTo>
                  <a:pt x="207" y="358"/>
                  <a:pt x="207" y="358"/>
                  <a:pt x="207" y="358"/>
                </a:cubicBezTo>
                <a:cubicBezTo>
                  <a:pt x="176" y="327"/>
                  <a:pt x="176" y="327"/>
                  <a:pt x="176" y="327"/>
                </a:cubicBezTo>
                <a:cubicBezTo>
                  <a:pt x="171" y="333"/>
                  <a:pt x="171" y="333"/>
                  <a:pt x="171" y="333"/>
                </a:cubicBezTo>
                <a:cubicBezTo>
                  <a:pt x="176" y="327"/>
                  <a:pt x="176" y="327"/>
                  <a:pt x="176" y="327"/>
                </a:cubicBezTo>
                <a:cubicBezTo>
                  <a:pt x="176" y="327"/>
                  <a:pt x="176" y="327"/>
                  <a:pt x="176" y="327"/>
                </a:cubicBezTo>
                <a:cubicBezTo>
                  <a:pt x="176" y="327"/>
                  <a:pt x="176" y="327"/>
                  <a:pt x="176" y="327"/>
                </a:cubicBezTo>
                <a:cubicBezTo>
                  <a:pt x="196" y="307"/>
                  <a:pt x="196" y="307"/>
                  <a:pt x="196" y="307"/>
                </a:cubicBezTo>
                <a:cubicBezTo>
                  <a:pt x="210" y="293"/>
                  <a:pt x="229" y="286"/>
                  <a:pt x="247" y="286"/>
                </a:cubicBezTo>
                <a:cubicBezTo>
                  <a:pt x="266" y="286"/>
                  <a:pt x="284" y="293"/>
                  <a:pt x="298" y="307"/>
                </a:cubicBezTo>
                <a:cubicBezTo>
                  <a:pt x="312" y="321"/>
                  <a:pt x="319" y="339"/>
                  <a:pt x="319" y="358"/>
                </a:cubicBezTo>
                <a:close/>
                <a:moveTo>
                  <a:pt x="70" y="147"/>
                </a:moveTo>
                <a:cubicBezTo>
                  <a:pt x="65" y="147"/>
                  <a:pt x="61" y="151"/>
                  <a:pt x="61" y="156"/>
                </a:cubicBezTo>
                <a:cubicBezTo>
                  <a:pt x="61" y="232"/>
                  <a:pt x="61" y="232"/>
                  <a:pt x="61" y="232"/>
                </a:cubicBezTo>
                <a:cubicBezTo>
                  <a:pt x="61" y="237"/>
                  <a:pt x="65" y="241"/>
                  <a:pt x="70" y="241"/>
                </a:cubicBezTo>
                <a:cubicBezTo>
                  <a:pt x="118" y="241"/>
                  <a:pt x="118" y="241"/>
                  <a:pt x="118" y="241"/>
                </a:cubicBezTo>
                <a:cubicBezTo>
                  <a:pt x="123" y="241"/>
                  <a:pt x="127" y="237"/>
                  <a:pt x="127" y="232"/>
                </a:cubicBezTo>
                <a:cubicBezTo>
                  <a:pt x="127" y="156"/>
                  <a:pt x="127" y="156"/>
                  <a:pt x="127" y="156"/>
                </a:cubicBezTo>
                <a:cubicBezTo>
                  <a:pt x="127" y="151"/>
                  <a:pt x="123" y="147"/>
                  <a:pt x="118" y="147"/>
                </a:cubicBezTo>
                <a:lnTo>
                  <a:pt x="70" y="147"/>
                </a:lnTo>
                <a:close/>
                <a:moveTo>
                  <a:pt x="114" y="172"/>
                </a:moveTo>
                <a:cubicBezTo>
                  <a:pt x="99" y="198"/>
                  <a:pt x="93" y="207"/>
                  <a:pt x="90" y="222"/>
                </a:cubicBezTo>
                <a:cubicBezTo>
                  <a:pt x="89" y="224"/>
                  <a:pt x="87" y="225"/>
                  <a:pt x="85" y="224"/>
                </a:cubicBezTo>
                <a:cubicBezTo>
                  <a:pt x="84" y="223"/>
                  <a:pt x="84" y="221"/>
                  <a:pt x="84" y="220"/>
                </a:cubicBezTo>
                <a:cubicBezTo>
                  <a:pt x="88" y="206"/>
                  <a:pt x="94" y="195"/>
                  <a:pt x="108" y="171"/>
                </a:cubicBezTo>
                <a:cubicBezTo>
                  <a:pt x="79" y="171"/>
                  <a:pt x="79" y="171"/>
                  <a:pt x="79" y="171"/>
                </a:cubicBezTo>
                <a:cubicBezTo>
                  <a:pt x="77" y="171"/>
                  <a:pt x="76" y="169"/>
                  <a:pt x="76" y="168"/>
                </a:cubicBezTo>
                <a:cubicBezTo>
                  <a:pt x="76" y="166"/>
                  <a:pt x="77" y="165"/>
                  <a:pt x="79" y="165"/>
                </a:cubicBezTo>
                <a:cubicBezTo>
                  <a:pt x="110" y="165"/>
                  <a:pt x="110" y="165"/>
                  <a:pt x="110" y="165"/>
                </a:cubicBezTo>
                <a:cubicBezTo>
                  <a:pt x="113" y="165"/>
                  <a:pt x="115" y="166"/>
                  <a:pt x="115" y="169"/>
                </a:cubicBezTo>
                <a:cubicBezTo>
                  <a:pt x="115" y="170"/>
                  <a:pt x="115" y="171"/>
                  <a:pt x="114" y="17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" name="AutoShape 12"/>
          <p:cNvSpPr>
            <a:spLocks noChangeAspect="1" noEditPoints="1"/>
          </p:cNvSpPr>
          <p:nvPr/>
        </p:nvSpPr>
        <p:spPr bwMode="auto">
          <a:xfrm>
            <a:off x="7429520" y="5286388"/>
            <a:ext cx="387350" cy="404812"/>
          </a:xfrm>
          <a:custGeom>
            <a:avLst/>
            <a:gdLst>
              <a:gd name="T0" fmla="*/ 2147483647 w 275"/>
              <a:gd name="T1" fmla="*/ 2147483647 h 288"/>
              <a:gd name="T2" fmla="*/ 2147483647 w 275"/>
              <a:gd name="T3" fmla="*/ 2147483647 h 288"/>
              <a:gd name="T4" fmla="*/ 2147483647 w 275"/>
              <a:gd name="T5" fmla="*/ 2147483647 h 288"/>
              <a:gd name="T6" fmla="*/ 2147483647 w 275"/>
              <a:gd name="T7" fmla="*/ 2147483647 h 288"/>
              <a:gd name="T8" fmla="*/ 2147483647 w 275"/>
              <a:gd name="T9" fmla="*/ 2147483647 h 288"/>
              <a:gd name="T10" fmla="*/ 2147483647 w 275"/>
              <a:gd name="T11" fmla="*/ 2147483647 h 288"/>
              <a:gd name="T12" fmla="*/ 2147483647 w 275"/>
              <a:gd name="T13" fmla="*/ 2147483647 h 288"/>
              <a:gd name="T14" fmla="*/ 2147483647 w 275"/>
              <a:gd name="T15" fmla="*/ 2147483647 h 288"/>
              <a:gd name="T16" fmla="*/ 2147483647 w 275"/>
              <a:gd name="T17" fmla="*/ 2147483647 h 288"/>
              <a:gd name="T18" fmla="*/ 2147483647 w 275"/>
              <a:gd name="T19" fmla="*/ 2147483647 h 288"/>
              <a:gd name="T20" fmla="*/ 2147483647 w 275"/>
              <a:gd name="T21" fmla="*/ 2147483647 h 288"/>
              <a:gd name="T22" fmla="*/ 2147483647 w 275"/>
              <a:gd name="T23" fmla="*/ 2147483647 h 288"/>
              <a:gd name="T24" fmla="*/ 2147483647 w 275"/>
              <a:gd name="T25" fmla="*/ 2147483647 h 288"/>
              <a:gd name="T26" fmla="*/ 2147483647 w 275"/>
              <a:gd name="T27" fmla="*/ 2147483647 h 288"/>
              <a:gd name="T28" fmla="*/ 2147483647 w 275"/>
              <a:gd name="T29" fmla="*/ 0 h 288"/>
              <a:gd name="T30" fmla="*/ 2147483647 w 275"/>
              <a:gd name="T31" fmla="*/ 2147483647 h 288"/>
              <a:gd name="T32" fmla="*/ 2147483647 w 275"/>
              <a:gd name="T33" fmla="*/ 2147483647 h 288"/>
              <a:gd name="T34" fmla="*/ 0 w 275"/>
              <a:gd name="T35" fmla="*/ 2147483647 h 288"/>
              <a:gd name="T36" fmla="*/ 2147483647 w 275"/>
              <a:gd name="T37" fmla="*/ 2147483647 h 288"/>
              <a:gd name="T38" fmla="*/ 2147483647 w 275"/>
              <a:gd name="T39" fmla="*/ 2147483647 h 288"/>
              <a:gd name="T40" fmla="*/ 2147483647 w 275"/>
              <a:gd name="T41" fmla="*/ 2147483647 h 288"/>
              <a:gd name="T42" fmla="*/ 2147483647 w 275"/>
              <a:gd name="T43" fmla="*/ 2147483647 h 288"/>
              <a:gd name="T44" fmla="*/ 2147483647 w 275"/>
              <a:gd name="T45" fmla="*/ 2147483647 h 288"/>
              <a:gd name="T46" fmla="*/ 2147483647 w 275"/>
              <a:gd name="T47" fmla="*/ 2147483647 h 288"/>
              <a:gd name="T48" fmla="*/ 2147483647 w 275"/>
              <a:gd name="T49" fmla="*/ 2147483647 h 288"/>
              <a:gd name="T50" fmla="*/ 2147483647 w 275"/>
              <a:gd name="T51" fmla="*/ 2147483647 h 288"/>
              <a:gd name="T52" fmla="*/ 2147483647 w 275"/>
              <a:gd name="T53" fmla="*/ 2147483647 h 288"/>
              <a:gd name="T54" fmla="*/ 2147483647 w 275"/>
              <a:gd name="T55" fmla="*/ 2147483647 h 288"/>
              <a:gd name="T56" fmla="*/ 2147483647 w 275"/>
              <a:gd name="T57" fmla="*/ 2147483647 h 288"/>
              <a:gd name="T58" fmla="*/ 2147483647 w 275"/>
              <a:gd name="T59" fmla="*/ 2147483647 h 288"/>
              <a:gd name="T60" fmla="*/ 2147483647 w 275"/>
              <a:gd name="T61" fmla="*/ 2147483647 h 288"/>
              <a:gd name="T62" fmla="*/ 2147483647 w 275"/>
              <a:gd name="T63" fmla="*/ 2147483647 h 288"/>
              <a:gd name="T64" fmla="*/ 2147483647 w 275"/>
              <a:gd name="T65" fmla="*/ 2147483647 h 288"/>
              <a:gd name="T66" fmla="*/ 2147483647 w 275"/>
              <a:gd name="T67" fmla="*/ 2147483647 h 288"/>
              <a:gd name="T68" fmla="*/ 2147483647 w 275"/>
              <a:gd name="T69" fmla="*/ 2147483647 h 288"/>
              <a:gd name="T70" fmla="*/ 2147483647 w 275"/>
              <a:gd name="T71" fmla="*/ 2147483647 h 288"/>
              <a:gd name="T72" fmla="*/ 2147483647 w 275"/>
              <a:gd name="T73" fmla="*/ 2147483647 h 288"/>
              <a:gd name="T74" fmla="*/ 2147483647 w 275"/>
              <a:gd name="T75" fmla="*/ 2147483647 h 288"/>
              <a:gd name="T76" fmla="*/ 2147483647 w 275"/>
              <a:gd name="T77" fmla="*/ 2147483647 h 288"/>
              <a:gd name="T78" fmla="*/ 2147483647 w 275"/>
              <a:gd name="T79" fmla="*/ 2147483647 h 28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75"/>
              <a:gd name="T121" fmla="*/ 0 h 288"/>
              <a:gd name="T122" fmla="*/ 275 w 275"/>
              <a:gd name="T123" fmla="*/ 288 h 28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75" h="288">
                <a:moveTo>
                  <a:pt x="267" y="155"/>
                </a:moveTo>
                <a:cubicBezTo>
                  <a:pt x="263" y="155"/>
                  <a:pt x="259" y="159"/>
                  <a:pt x="259" y="163"/>
                </a:cubicBezTo>
                <a:cubicBezTo>
                  <a:pt x="259" y="189"/>
                  <a:pt x="259" y="189"/>
                  <a:pt x="259" y="189"/>
                </a:cubicBezTo>
                <a:cubicBezTo>
                  <a:pt x="259" y="202"/>
                  <a:pt x="249" y="212"/>
                  <a:pt x="236" y="212"/>
                </a:cubicBezTo>
                <a:cubicBezTo>
                  <a:pt x="215" y="212"/>
                  <a:pt x="215" y="212"/>
                  <a:pt x="215" y="212"/>
                </a:cubicBezTo>
                <a:cubicBezTo>
                  <a:pt x="215" y="155"/>
                  <a:pt x="215" y="155"/>
                  <a:pt x="215" y="155"/>
                </a:cubicBezTo>
                <a:cubicBezTo>
                  <a:pt x="215" y="153"/>
                  <a:pt x="214" y="151"/>
                  <a:pt x="213" y="149"/>
                </a:cubicBezTo>
                <a:cubicBezTo>
                  <a:pt x="211" y="148"/>
                  <a:pt x="209" y="147"/>
                  <a:pt x="207" y="147"/>
                </a:cubicBezTo>
                <a:cubicBezTo>
                  <a:pt x="63" y="147"/>
                  <a:pt x="63" y="147"/>
                  <a:pt x="63" y="147"/>
                </a:cubicBezTo>
                <a:cubicBezTo>
                  <a:pt x="61" y="147"/>
                  <a:pt x="59" y="148"/>
                  <a:pt x="57" y="149"/>
                </a:cubicBezTo>
                <a:cubicBezTo>
                  <a:pt x="56" y="151"/>
                  <a:pt x="55" y="153"/>
                  <a:pt x="55" y="155"/>
                </a:cubicBezTo>
                <a:cubicBezTo>
                  <a:pt x="55" y="213"/>
                  <a:pt x="55" y="213"/>
                  <a:pt x="55" y="213"/>
                </a:cubicBezTo>
                <a:cubicBezTo>
                  <a:pt x="39" y="213"/>
                  <a:pt x="39" y="213"/>
                  <a:pt x="39" y="213"/>
                </a:cubicBezTo>
                <a:cubicBezTo>
                  <a:pt x="26" y="212"/>
                  <a:pt x="16" y="202"/>
                  <a:pt x="16" y="189"/>
                </a:cubicBezTo>
                <a:cubicBezTo>
                  <a:pt x="16" y="122"/>
                  <a:pt x="16" y="122"/>
                  <a:pt x="16" y="122"/>
                </a:cubicBezTo>
                <a:cubicBezTo>
                  <a:pt x="16" y="109"/>
                  <a:pt x="26" y="98"/>
                  <a:pt x="39" y="98"/>
                </a:cubicBezTo>
                <a:cubicBezTo>
                  <a:pt x="236" y="98"/>
                  <a:pt x="236" y="98"/>
                  <a:pt x="236" y="98"/>
                </a:cubicBezTo>
                <a:cubicBezTo>
                  <a:pt x="249" y="98"/>
                  <a:pt x="259" y="109"/>
                  <a:pt x="259" y="122"/>
                </a:cubicBezTo>
                <a:cubicBezTo>
                  <a:pt x="259" y="131"/>
                  <a:pt x="259" y="131"/>
                  <a:pt x="259" y="131"/>
                </a:cubicBezTo>
                <a:cubicBezTo>
                  <a:pt x="259" y="136"/>
                  <a:pt x="263" y="139"/>
                  <a:pt x="267" y="139"/>
                </a:cubicBezTo>
                <a:cubicBezTo>
                  <a:pt x="272" y="139"/>
                  <a:pt x="275" y="136"/>
                  <a:pt x="275" y="131"/>
                </a:cubicBezTo>
                <a:cubicBezTo>
                  <a:pt x="275" y="131"/>
                  <a:pt x="275" y="131"/>
                  <a:pt x="275" y="131"/>
                </a:cubicBezTo>
                <a:cubicBezTo>
                  <a:pt x="275" y="122"/>
                  <a:pt x="275" y="122"/>
                  <a:pt x="275" y="122"/>
                </a:cubicBezTo>
                <a:cubicBezTo>
                  <a:pt x="275" y="100"/>
                  <a:pt x="258" y="82"/>
                  <a:pt x="236" y="82"/>
                </a:cubicBezTo>
                <a:cubicBezTo>
                  <a:pt x="218" y="82"/>
                  <a:pt x="218" y="82"/>
                  <a:pt x="218" y="82"/>
                </a:cubicBezTo>
                <a:cubicBezTo>
                  <a:pt x="215" y="82"/>
                  <a:pt x="215" y="82"/>
                  <a:pt x="215" y="82"/>
                </a:cubicBezTo>
                <a:cubicBezTo>
                  <a:pt x="215" y="47"/>
                  <a:pt x="215" y="47"/>
                  <a:pt x="215" y="47"/>
                </a:cubicBezTo>
                <a:cubicBezTo>
                  <a:pt x="215" y="42"/>
                  <a:pt x="213" y="39"/>
                  <a:pt x="206" y="32"/>
                </a:cubicBezTo>
                <a:cubicBezTo>
                  <a:pt x="177" y="6"/>
                  <a:pt x="177" y="6"/>
                  <a:pt x="177" y="6"/>
                </a:cubicBezTo>
                <a:cubicBezTo>
                  <a:pt x="174" y="3"/>
                  <a:pt x="167" y="0"/>
                  <a:pt x="161" y="0"/>
                </a:cubicBezTo>
                <a:cubicBezTo>
                  <a:pt x="98" y="0"/>
                  <a:pt x="98" y="0"/>
                  <a:pt x="98" y="0"/>
                </a:cubicBezTo>
                <a:cubicBezTo>
                  <a:pt x="75" y="0"/>
                  <a:pt x="57" y="18"/>
                  <a:pt x="57" y="41"/>
                </a:cubicBezTo>
                <a:cubicBezTo>
                  <a:pt x="57" y="82"/>
                  <a:pt x="57" y="82"/>
                  <a:pt x="57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39" y="82"/>
                  <a:pt x="39" y="82"/>
                  <a:pt x="39" y="82"/>
                </a:cubicBezTo>
                <a:cubicBezTo>
                  <a:pt x="17" y="82"/>
                  <a:pt x="0" y="100"/>
                  <a:pt x="0" y="122"/>
                </a:cubicBezTo>
                <a:cubicBezTo>
                  <a:pt x="0" y="189"/>
                  <a:pt x="0" y="189"/>
                  <a:pt x="0" y="189"/>
                </a:cubicBezTo>
                <a:cubicBezTo>
                  <a:pt x="0" y="211"/>
                  <a:pt x="17" y="228"/>
                  <a:pt x="39" y="228"/>
                </a:cubicBezTo>
                <a:cubicBezTo>
                  <a:pt x="55" y="228"/>
                  <a:pt x="55" y="228"/>
                  <a:pt x="55" y="228"/>
                </a:cubicBezTo>
                <a:cubicBezTo>
                  <a:pt x="55" y="245"/>
                  <a:pt x="55" y="245"/>
                  <a:pt x="55" y="245"/>
                </a:cubicBezTo>
                <a:cubicBezTo>
                  <a:pt x="55" y="269"/>
                  <a:pt x="74" y="288"/>
                  <a:pt x="98" y="288"/>
                </a:cubicBezTo>
                <a:cubicBezTo>
                  <a:pt x="173" y="288"/>
                  <a:pt x="173" y="288"/>
                  <a:pt x="173" y="288"/>
                </a:cubicBezTo>
                <a:cubicBezTo>
                  <a:pt x="196" y="288"/>
                  <a:pt x="215" y="269"/>
                  <a:pt x="215" y="245"/>
                </a:cubicBezTo>
                <a:cubicBezTo>
                  <a:pt x="215" y="229"/>
                  <a:pt x="215" y="229"/>
                  <a:pt x="215" y="229"/>
                </a:cubicBezTo>
                <a:cubicBezTo>
                  <a:pt x="236" y="229"/>
                  <a:pt x="236" y="229"/>
                  <a:pt x="236" y="229"/>
                </a:cubicBezTo>
                <a:cubicBezTo>
                  <a:pt x="258" y="228"/>
                  <a:pt x="275" y="211"/>
                  <a:pt x="275" y="189"/>
                </a:cubicBezTo>
                <a:cubicBezTo>
                  <a:pt x="275" y="163"/>
                  <a:pt x="275" y="163"/>
                  <a:pt x="275" y="163"/>
                </a:cubicBezTo>
                <a:cubicBezTo>
                  <a:pt x="275" y="159"/>
                  <a:pt x="272" y="155"/>
                  <a:pt x="267" y="155"/>
                </a:cubicBezTo>
                <a:close/>
                <a:moveTo>
                  <a:pt x="73" y="41"/>
                </a:moveTo>
                <a:cubicBezTo>
                  <a:pt x="73" y="27"/>
                  <a:pt x="84" y="16"/>
                  <a:pt x="98" y="16"/>
                </a:cubicBezTo>
                <a:cubicBezTo>
                  <a:pt x="151" y="16"/>
                  <a:pt x="151" y="16"/>
                  <a:pt x="151" y="16"/>
                </a:cubicBezTo>
                <a:cubicBezTo>
                  <a:pt x="151" y="41"/>
                  <a:pt x="151" y="41"/>
                  <a:pt x="151" y="41"/>
                </a:cubicBezTo>
                <a:cubicBezTo>
                  <a:pt x="151" y="44"/>
                  <a:pt x="152" y="47"/>
                  <a:pt x="154" y="49"/>
                </a:cubicBezTo>
                <a:cubicBezTo>
                  <a:pt x="156" y="51"/>
                  <a:pt x="159" y="53"/>
                  <a:pt x="162" y="53"/>
                </a:cubicBezTo>
                <a:cubicBezTo>
                  <a:pt x="199" y="53"/>
                  <a:pt x="199" y="53"/>
                  <a:pt x="199" y="53"/>
                </a:cubicBezTo>
                <a:cubicBezTo>
                  <a:pt x="199" y="82"/>
                  <a:pt x="199" y="82"/>
                  <a:pt x="199" y="82"/>
                </a:cubicBezTo>
                <a:cubicBezTo>
                  <a:pt x="196" y="82"/>
                  <a:pt x="196" y="82"/>
                  <a:pt x="196" y="82"/>
                </a:cubicBezTo>
                <a:cubicBezTo>
                  <a:pt x="74" y="82"/>
                  <a:pt x="74" y="82"/>
                  <a:pt x="74" y="82"/>
                </a:cubicBezTo>
                <a:cubicBezTo>
                  <a:pt x="73" y="82"/>
                  <a:pt x="73" y="82"/>
                  <a:pt x="73" y="82"/>
                </a:cubicBezTo>
                <a:lnTo>
                  <a:pt x="73" y="41"/>
                </a:lnTo>
                <a:close/>
                <a:moveTo>
                  <a:pt x="199" y="245"/>
                </a:moveTo>
                <a:cubicBezTo>
                  <a:pt x="199" y="260"/>
                  <a:pt x="187" y="272"/>
                  <a:pt x="173" y="272"/>
                </a:cubicBezTo>
                <a:cubicBezTo>
                  <a:pt x="98" y="272"/>
                  <a:pt x="98" y="272"/>
                  <a:pt x="98" y="272"/>
                </a:cubicBezTo>
                <a:cubicBezTo>
                  <a:pt x="83" y="272"/>
                  <a:pt x="71" y="260"/>
                  <a:pt x="71" y="245"/>
                </a:cubicBezTo>
                <a:cubicBezTo>
                  <a:pt x="71" y="163"/>
                  <a:pt x="71" y="163"/>
                  <a:pt x="71" y="163"/>
                </a:cubicBezTo>
                <a:cubicBezTo>
                  <a:pt x="199" y="163"/>
                  <a:pt x="199" y="163"/>
                  <a:pt x="199" y="163"/>
                </a:cubicBezTo>
                <a:lnTo>
                  <a:pt x="199" y="245"/>
                </a:lnTo>
                <a:close/>
                <a:moveTo>
                  <a:pt x="98" y="206"/>
                </a:moveTo>
                <a:cubicBezTo>
                  <a:pt x="173" y="206"/>
                  <a:pt x="173" y="206"/>
                  <a:pt x="173" y="206"/>
                </a:cubicBezTo>
                <a:cubicBezTo>
                  <a:pt x="177" y="206"/>
                  <a:pt x="181" y="202"/>
                  <a:pt x="181" y="198"/>
                </a:cubicBezTo>
                <a:cubicBezTo>
                  <a:pt x="181" y="194"/>
                  <a:pt x="177" y="190"/>
                  <a:pt x="173" y="190"/>
                </a:cubicBezTo>
                <a:cubicBezTo>
                  <a:pt x="98" y="190"/>
                  <a:pt x="98" y="190"/>
                  <a:pt x="98" y="190"/>
                </a:cubicBezTo>
                <a:cubicBezTo>
                  <a:pt x="93" y="190"/>
                  <a:pt x="90" y="194"/>
                  <a:pt x="90" y="198"/>
                </a:cubicBezTo>
                <a:cubicBezTo>
                  <a:pt x="90" y="202"/>
                  <a:pt x="93" y="206"/>
                  <a:pt x="98" y="206"/>
                </a:cubicBezTo>
                <a:close/>
                <a:moveTo>
                  <a:pt x="98" y="244"/>
                </a:moveTo>
                <a:cubicBezTo>
                  <a:pt x="173" y="244"/>
                  <a:pt x="173" y="244"/>
                  <a:pt x="173" y="244"/>
                </a:cubicBezTo>
                <a:cubicBezTo>
                  <a:pt x="177" y="244"/>
                  <a:pt x="181" y="240"/>
                  <a:pt x="181" y="236"/>
                </a:cubicBezTo>
                <a:cubicBezTo>
                  <a:pt x="181" y="231"/>
                  <a:pt x="177" y="228"/>
                  <a:pt x="173" y="228"/>
                </a:cubicBezTo>
                <a:cubicBezTo>
                  <a:pt x="98" y="228"/>
                  <a:pt x="98" y="228"/>
                  <a:pt x="98" y="228"/>
                </a:cubicBezTo>
                <a:cubicBezTo>
                  <a:pt x="93" y="228"/>
                  <a:pt x="90" y="231"/>
                  <a:pt x="90" y="236"/>
                </a:cubicBezTo>
                <a:cubicBezTo>
                  <a:pt x="90" y="240"/>
                  <a:pt x="93" y="244"/>
                  <a:pt x="98" y="244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" name="AutoShape 14"/>
          <p:cNvSpPr>
            <a:spLocks noChangeAspect="1" noEditPoints="1"/>
          </p:cNvSpPr>
          <p:nvPr/>
        </p:nvSpPr>
        <p:spPr bwMode="auto">
          <a:xfrm>
            <a:off x="8072462" y="5286388"/>
            <a:ext cx="404813" cy="358775"/>
          </a:xfrm>
          <a:custGeom>
            <a:avLst/>
            <a:gdLst>
              <a:gd name="T0" fmla="*/ 2147483647 w 372"/>
              <a:gd name="T1" fmla="*/ 2147483647 h 330"/>
              <a:gd name="T2" fmla="*/ 2147483647 w 372"/>
              <a:gd name="T3" fmla="*/ 2147483647 h 330"/>
              <a:gd name="T4" fmla="*/ 2147483647 w 372"/>
              <a:gd name="T5" fmla="*/ 2147483647 h 330"/>
              <a:gd name="T6" fmla="*/ 2147483647 w 372"/>
              <a:gd name="T7" fmla="*/ 2147483647 h 330"/>
              <a:gd name="T8" fmla="*/ 2147483647 w 372"/>
              <a:gd name="T9" fmla="*/ 2147483647 h 330"/>
              <a:gd name="T10" fmla="*/ 2147483647 w 372"/>
              <a:gd name="T11" fmla="*/ 2147483647 h 330"/>
              <a:gd name="T12" fmla="*/ 2147483647 w 372"/>
              <a:gd name="T13" fmla="*/ 2147483647 h 330"/>
              <a:gd name="T14" fmla="*/ 2147483647 w 372"/>
              <a:gd name="T15" fmla="*/ 2147483647 h 330"/>
              <a:gd name="T16" fmla="*/ 2147483647 w 372"/>
              <a:gd name="T17" fmla="*/ 2147483647 h 330"/>
              <a:gd name="T18" fmla="*/ 2147483647 w 372"/>
              <a:gd name="T19" fmla="*/ 2147483647 h 330"/>
              <a:gd name="T20" fmla="*/ 2147483647 w 372"/>
              <a:gd name="T21" fmla="*/ 2147483647 h 330"/>
              <a:gd name="T22" fmla="*/ 2147483647 w 372"/>
              <a:gd name="T23" fmla="*/ 2147483647 h 330"/>
              <a:gd name="T24" fmla="*/ 2147483647 w 372"/>
              <a:gd name="T25" fmla="*/ 2147483647 h 330"/>
              <a:gd name="T26" fmla="*/ 2147483647 w 372"/>
              <a:gd name="T27" fmla="*/ 2147483647 h 330"/>
              <a:gd name="T28" fmla="*/ 2147483647 w 372"/>
              <a:gd name="T29" fmla="*/ 2147483647 h 330"/>
              <a:gd name="T30" fmla="*/ 2147483647 w 372"/>
              <a:gd name="T31" fmla="*/ 2147483647 h 330"/>
              <a:gd name="T32" fmla="*/ 2147483647 w 372"/>
              <a:gd name="T33" fmla="*/ 2147483647 h 330"/>
              <a:gd name="T34" fmla="*/ 2147483647 w 372"/>
              <a:gd name="T35" fmla="*/ 2147483647 h 330"/>
              <a:gd name="T36" fmla="*/ 2147483647 w 372"/>
              <a:gd name="T37" fmla="*/ 2147483647 h 330"/>
              <a:gd name="T38" fmla="*/ 2147483647 w 372"/>
              <a:gd name="T39" fmla="*/ 2147483647 h 330"/>
              <a:gd name="T40" fmla="*/ 2147483647 w 372"/>
              <a:gd name="T41" fmla="*/ 2147483647 h 330"/>
              <a:gd name="T42" fmla="*/ 2147483647 w 372"/>
              <a:gd name="T43" fmla="*/ 2147483647 h 330"/>
              <a:gd name="T44" fmla="*/ 2147483647 w 372"/>
              <a:gd name="T45" fmla="*/ 2147483647 h 330"/>
              <a:gd name="T46" fmla="*/ 2147483647 w 372"/>
              <a:gd name="T47" fmla="*/ 2147483647 h 330"/>
              <a:gd name="T48" fmla="*/ 2147483647 w 372"/>
              <a:gd name="T49" fmla="*/ 2147483647 h 330"/>
              <a:gd name="T50" fmla="*/ 2147483647 w 372"/>
              <a:gd name="T51" fmla="*/ 2147483647 h 330"/>
              <a:gd name="T52" fmla="*/ 2147483647 w 372"/>
              <a:gd name="T53" fmla="*/ 0 h 330"/>
              <a:gd name="T54" fmla="*/ 2147483647 w 372"/>
              <a:gd name="T55" fmla="*/ 2147483647 h 330"/>
              <a:gd name="T56" fmla="*/ 2147483647 w 372"/>
              <a:gd name="T57" fmla="*/ 2147483647 h 330"/>
              <a:gd name="T58" fmla="*/ 2147483647 w 372"/>
              <a:gd name="T59" fmla="*/ 2147483647 h 330"/>
              <a:gd name="T60" fmla="*/ 2147483647 w 372"/>
              <a:gd name="T61" fmla="*/ 2147483647 h 330"/>
              <a:gd name="T62" fmla="*/ 2147483647 w 372"/>
              <a:gd name="T63" fmla="*/ 2147483647 h 330"/>
              <a:gd name="T64" fmla="*/ 2147483647 w 372"/>
              <a:gd name="T65" fmla="*/ 2147483647 h 330"/>
              <a:gd name="T66" fmla="*/ 2147483647 w 372"/>
              <a:gd name="T67" fmla="*/ 2147483647 h 330"/>
              <a:gd name="T68" fmla="*/ 2147483647 w 372"/>
              <a:gd name="T69" fmla="*/ 2147483647 h 330"/>
              <a:gd name="T70" fmla="*/ 2147483647 w 372"/>
              <a:gd name="T71" fmla="*/ 2147483647 h 330"/>
              <a:gd name="T72" fmla="*/ 2147483647 w 372"/>
              <a:gd name="T73" fmla="*/ 2147483647 h 330"/>
              <a:gd name="T74" fmla="*/ 2147483647 w 372"/>
              <a:gd name="T75" fmla="*/ 2147483647 h 330"/>
              <a:gd name="T76" fmla="*/ 2147483647 w 372"/>
              <a:gd name="T77" fmla="*/ 2147483647 h 330"/>
              <a:gd name="T78" fmla="*/ 2147483647 w 372"/>
              <a:gd name="T79" fmla="*/ 2147483647 h 330"/>
              <a:gd name="T80" fmla="*/ 2147483647 w 372"/>
              <a:gd name="T81" fmla="*/ 2147483647 h 330"/>
              <a:gd name="T82" fmla="*/ 2147483647 w 372"/>
              <a:gd name="T83" fmla="*/ 2147483647 h 330"/>
              <a:gd name="T84" fmla="*/ 2147483647 w 372"/>
              <a:gd name="T85" fmla="*/ 2147483647 h 330"/>
              <a:gd name="T86" fmla="*/ 2147483647 w 372"/>
              <a:gd name="T87" fmla="*/ 2147483647 h 330"/>
              <a:gd name="T88" fmla="*/ 2147483647 w 372"/>
              <a:gd name="T89" fmla="*/ 2147483647 h 330"/>
              <a:gd name="T90" fmla="*/ 2147483647 w 372"/>
              <a:gd name="T91" fmla="*/ 2147483647 h 330"/>
              <a:gd name="T92" fmla="*/ 2147483647 w 372"/>
              <a:gd name="T93" fmla="*/ 2147483647 h 330"/>
              <a:gd name="T94" fmla="*/ 2147483647 w 372"/>
              <a:gd name="T95" fmla="*/ 2147483647 h 330"/>
              <a:gd name="T96" fmla="*/ 2147483647 w 372"/>
              <a:gd name="T97" fmla="*/ 2147483647 h 330"/>
              <a:gd name="T98" fmla="*/ 2147483647 w 372"/>
              <a:gd name="T99" fmla="*/ 2147483647 h 330"/>
              <a:gd name="T100" fmla="*/ 2147483647 w 372"/>
              <a:gd name="T101" fmla="*/ 2147483647 h 330"/>
              <a:gd name="T102" fmla="*/ 2147483647 w 372"/>
              <a:gd name="T103" fmla="*/ 2147483647 h 330"/>
              <a:gd name="T104" fmla="*/ 2147483647 w 372"/>
              <a:gd name="T105" fmla="*/ 2147483647 h 330"/>
              <a:gd name="T106" fmla="*/ 2147483647 w 372"/>
              <a:gd name="T107" fmla="*/ 2147483647 h 330"/>
              <a:gd name="T108" fmla="*/ 2147483647 w 372"/>
              <a:gd name="T109" fmla="*/ 2147483647 h 330"/>
              <a:gd name="T110" fmla="*/ 2147483647 w 372"/>
              <a:gd name="T111" fmla="*/ 2147483647 h 330"/>
              <a:gd name="T112" fmla="*/ 2147483647 w 372"/>
              <a:gd name="T113" fmla="*/ 2147483647 h 33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72"/>
              <a:gd name="T172" fmla="*/ 0 h 330"/>
              <a:gd name="T173" fmla="*/ 372 w 372"/>
              <a:gd name="T174" fmla="*/ 330 h 33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72" h="330">
                <a:moveTo>
                  <a:pt x="307" y="33"/>
                </a:moveTo>
                <a:cubicBezTo>
                  <a:pt x="305" y="29"/>
                  <a:pt x="300" y="27"/>
                  <a:pt x="296" y="29"/>
                </a:cubicBezTo>
                <a:cubicBezTo>
                  <a:pt x="108" y="116"/>
                  <a:pt x="108" y="116"/>
                  <a:pt x="108" y="116"/>
                </a:cubicBezTo>
                <a:cubicBezTo>
                  <a:pt x="104" y="118"/>
                  <a:pt x="103" y="123"/>
                  <a:pt x="104" y="127"/>
                </a:cubicBezTo>
                <a:cubicBezTo>
                  <a:pt x="106" y="130"/>
                  <a:pt x="109" y="131"/>
                  <a:pt x="112" y="131"/>
                </a:cubicBezTo>
                <a:cubicBezTo>
                  <a:pt x="113" y="131"/>
                  <a:pt x="114" y="131"/>
                  <a:pt x="115" y="130"/>
                </a:cubicBezTo>
                <a:cubicBezTo>
                  <a:pt x="303" y="44"/>
                  <a:pt x="303" y="44"/>
                  <a:pt x="303" y="44"/>
                </a:cubicBezTo>
                <a:cubicBezTo>
                  <a:pt x="307" y="42"/>
                  <a:pt x="309" y="37"/>
                  <a:pt x="307" y="33"/>
                </a:cubicBezTo>
                <a:close/>
                <a:moveTo>
                  <a:pt x="144" y="209"/>
                </a:moveTo>
                <a:cubicBezTo>
                  <a:pt x="146" y="209"/>
                  <a:pt x="147" y="209"/>
                  <a:pt x="148" y="208"/>
                </a:cubicBezTo>
                <a:cubicBezTo>
                  <a:pt x="336" y="121"/>
                  <a:pt x="336" y="121"/>
                  <a:pt x="336" y="121"/>
                </a:cubicBezTo>
                <a:cubicBezTo>
                  <a:pt x="340" y="120"/>
                  <a:pt x="341" y="115"/>
                  <a:pt x="340" y="111"/>
                </a:cubicBezTo>
                <a:cubicBezTo>
                  <a:pt x="338" y="107"/>
                  <a:pt x="333" y="105"/>
                  <a:pt x="329" y="107"/>
                </a:cubicBezTo>
                <a:cubicBezTo>
                  <a:pt x="141" y="194"/>
                  <a:pt x="141" y="194"/>
                  <a:pt x="141" y="194"/>
                </a:cubicBezTo>
                <a:cubicBezTo>
                  <a:pt x="137" y="196"/>
                  <a:pt x="135" y="200"/>
                  <a:pt x="137" y="204"/>
                </a:cubicBezTo>
                <a:cubicBezTo>
                  <a:pt x="139" y="207"/>
                  <a:pt x="141" y="209"/>
                  <a:pt x="144" y="209"/>
                </a:cubicBezTo>
                <a:close/>
                <a:moveTo>
                  <a:pt x="360" y="284"/>
                </a:moveTo>
                <a:cubicBezTo>
                  <a:pt x="265" y="284"/>
                  <a:pt x="265" y="284"/>
                  <a:pt x="265" y="284"/>
                </a:cubicBezTo>
                <a:cubicBezTo>
                  <a:pt x="262" y="284"/>
                  <a:pt x="260" y="284"/>
                  <a:pt x="258" y="284"/>
                </a:cubicBezTo>
                <a:cubicBezTo>
                  <a:pt x="256" y="283"/>
                  <a:pt x="257" y="283"/>
                  <a:pt x="257" y="283"/>
                </a:cubicBezTo>
                <a:cubicBezTo>
                  <a:pt x="257" y="283"/>
                  <a:pt x="256" y="281"/>
                  <a:pt x="256" y="277"/>
                </a:cubicBezTo>
                <a:cubicBezTo>
                  <a:pt x="256" y="251"/>
                  <a:pt x="256" y="251"/>
                  <a:pt x="256" y="251"/>
                </a:cubicBezTo>
                <a:cubicBezTo>
                  <a:pt x="269" y="251"/>
                  <a:pt x="269" y="251"/>
                  <a:pt x="269" y="251"/>
                </a:cubicBezTo>
                <a:cubicBezTo>
                  <a:pt x="271" y="251"/>
                  <a:pt x="273" y="250"/>
                  <a:pt x="275" y="249"/>
                </a:cubicBezTo>
                <a:cubicBezTo>
                  <a:pt x="276" y="248"/>
                  <a:pt x="277" y="245"/>
                  <a:pt x="277" y="243"/>
                </a:cubicBezTo>
                <a:cubicBezTo>
                  <a:pt x="277" y="177"/>
                  <a:pt x="277" y="177"/>
                  <a:pt x="277" y="177"/>
                </a:cubicBezTo>
                <a:cubicBezTo>
                  <a:pt x="355" y="141"/>
                  <a:pt x="355" y="141"/>
                  <a:pt x="355" y="141"/>
                </a:cubicBezTo>
                <a:cubicBezTo>
                  <a:pt x="366" y="136"/>
                  <a:pt x="372" y="125"/>
                  <a:pt x="372" y="114"/>
                </a:cubicBezTo>
                <a:cubicBezTo>
                  <a:pt x="372" y="110"/>
                  <a:pt x="371" y="106"/>
                  <a:pt x="370" y="102"/>
                </a:cubicBezTo>
                <a:cubicBezTo>
                  <a:pt x="345" y="49"/>
                  <a:pt x="345" y="49"/>
                  <a:pt x="345" y="49"/>
                </a:cubicBezTo>
                <a:cubicBezTo>
                  <a:pt x="343" y="45"/>
                  <a:pt x="339" y="43"/>
                  <a:pt x="335" y="45"/>
                </a:cubicBezTo>
                <a:cubicBezTo>
                  <a:pt x="331" y="47"/>
                  <a:pt x="329" y="52"/>
                  <a:pt x="331" y="56"/>
                </a:cubicBezTo>
                <a:cubicBezTo>
                  <a:pt x="331" y="56"/>
                  <a:pt x="331" y="56"/>
                  <a:pt x="331" y="56"/>
                </a:cubicBezTo>
                <a:cubicBezTo>
                  <a:pt x="355" y="109"/>
                  <a:pt x="355" y="109"/>
                  <a:pt x="355" y="109"/>
                </a:cubicBezTo>
                <a:cubicBezTo>
                  <a:pt x="356" y="111"/>
                  <a:pt x="356" y="113"/>
                  <a:pt x="356" y="114"/>
                </a:cubicBezTo>
                <a:cubicBezTo>
                  <a:pt x="356" y="119"/>
                  <a:pt x="354" y="124"/>
                  <a:pt x="349" y="126"/>
                </a:cubicBezTo>
                <a:cubicBezTo>
                  <a:pt x="147" y="220"/>
                  <a:pt x="147" y="220"/>
                  <a:pt x="147" y="220"/>
                </a:cubicBezTo>
                <a:cubicBezTo>
                  <a:pt x="145" y="221"/>
                  <a:pt x="143" y="221"/>
                  <a:pt x="141" y="221"/>
                </a:cubicBezTo>
                <a:cubicBezTo>
                  <a:pt x="136" y="221"/>
                  <a:pt x="131" y="218"/>
                  <a:pt x="129" y="213"/>
                </a:cubicBezTo>
                <a:cubicBezTo>
                  <a:pt x="122" y="198"/>
                  <a:pt x="122" y="198"/>
                  <a:pt x="122" y="198"/>
                </a:cubicBezTo>
                <a:cubicBezTo>
                  <a:pt x="122" y="198"/>
                  <a:pt x="122" y="198"/>
                  <a:pt x="122" y="198"/>
                </a:cubicBezTo>
                <a:cubicBezTo>
                  <a:pt x="122" y="198"/>
                  <a:pt x="122" y="198"/>
                  <a:pt x="122" y="198"/>
                </a:cubicBezTo>
                <a:cubicBezTo>
                  <a:pt x="96" y="141"/>
                  <a:pt x="96" y="141"/>
                  <a:pt x="96" y="141"/>
                </a:cubicBezTo>
                <a:cubicBezTo>
                  <a:pt x="96" y="141"/>
                  <a:pt x="96" y="141"/>
                  <a:pt x="96" y="141"/>
                </a:cubicBezTo>
                <a:cubicBezTo>
                  <a:pt x="96" y="141"/>
                  <a:pt x="96" y="141"/>
                  <a:pt x="96" y="141"/>
                </a:cubicBezTo>
                <a:cubicBezTo>
                  <a:pt x="90" y="128"/>
                  <a:pt x="90" y="128"/>
                  <a:pt x="90" y="128"/>
                </a:cubicBezTo>
                <a:cubicBezTo>
                  <a:pt x="89" y="126"/>
                  <a:pt x="89" y="124"/>
                  <a:pt x="89" y="123"/>
                </a:cubicBezTo>
                <a:cubicBezTo>
                  <a:pt x="89" y="118"/>
                  <a:pt x="91" y="113"/>
                  <a:pt x="96" y="111"/>
                </a:cubicBezTo>
                <a:cubicBezTo>
                  <a:pt x="298" y="17"/>
                  <a:pt x="298" y="17"/>
                  <a:pt x="298" y="17"/>
                </a:cubicBezTo>
                <a:cubicBezTo>
                  <a:pt x="300" y="16"/>
                  <a:pt x="302" y="16"/>
                  <a:pt x="304" y="16"/>
                </a:cubicBezTo>
                <a:cubicBezTo>
                  <a:pt x="309" y="16"/>
                  <a:pt x="314" y="19"/>
                  <a:pt x="316" y="24"/>
                </a:cubicBezTo>
                <a:cubicBezTo>
                  <a:pt x="318" y="28"/>
                  <a:pt x="322" y="29"/>
                  <a:pt x="326" y="28"/>
                </a:cubicBezTo>
                <a:cubicBezTo>
                  <a:pt x="330" y="26"/>
                  <a:pt x="332" y="21"/>
                  <a:pt x="330" y="17"/>
                </a:cubicBezTo>
                <a:cubicBezTo>
                  <a:pt x="325" y="6"/>
                  <a:pt x="315" y="0"/>
                  <a:pt x="304" y="0"/>
                </a:cubicBezTo>
                <a:cubicBezTo>
                  <a:pt x="300" y="0"/>
                  <a:pt x="296" y="1"/>
                  <a:pt x="292" y="3"/>
                </a:cubicBezTo>
                <a:cubicBezTo>
                  <a:pt x="90" y="96"/>
                  <a:pt x="90" y="96"/>
                  <a:pt x="90" y="96"/>
                </a:cubicBezTo>
                <a:cubicBezTo>
                  <a:pt x="79" y="101"/>
                  <a:pt x="73" y="112"/>
                  <a:pt x="73" y="123"/>
                </a:cubicBezTo>
                <a:cubicBezTo>
                  <a:pt x="73" y="127"/>
                  <a:pt x="73" y="131"/>
                  <a:pt x="75" y="135"/>
                </a:cubicBezTo>
                <a:cubicBezTo>
                  <a:pt x="78" y="140"/>
                  <a:pt x="78" y="140"/>
                  <a:pt x="78" y="140"/>
                </a:cubicBezTo>
                <a:cubicBezTo>
                  <a:pt x="67" y="146"/>
                  <a:pt x="67" y="146"/>
                  <a:pt x="67" y="146"/>
                </a:cubicBezTo>
                <a:cubicBezTo>
                  <a:pt x="42" y="136"/>
                  <a:pt x="42" y="136"/>
                  <a:pt x="42" y="136"/>
                </a:cubicBezTo>
                <a:cubicBezTo>
                  <a:pt x="40" y="135"/>
                  <a:pt x="37" y="136"/>
                  <a:pt x="36" y="136"/>
                </a:cubicBezTo>
                <a:cubicBezTo>
                  <a:pt x="6" y="150"/>
                  <a:pt x="6" y="150"/>
                  <a:pt x="6" y="150"/>
                </a:cubicBezTo>
                <a:cubicBezTo>
                  <a:pt x="2" y="152"/>
                  <a:pt x="0" y="157"/>
                  <a:pt x="2" y="161"/>
                </a:cubicBezTo>
                <a:cubicBezTo>
                  <a:pt x="46" y="257"/>
                  <a:pt x="46" y="257"/>
                  <a:pt x="46" y="257"/>
                </a:cubicBezTo>
                <a:cubicBezTo>
                  <a:pt x="47" y="259"/>
                  <a:pt x="49" y="260"/>
                  <a:pt x="51" y="261"/>
                </a:cubicBezTo>
                <a:cubicBezTo>
                  <a:pt x="52" y="261"/>
                  <a:pt x="53" y="262"/>
                  <a:pt x="54" y="262"/>
                </a:cubicBezTo>
                <a:cubicBezTo>
                  <a:pt x="55" y="262"/>
                  <a:pt x="56" y="261"/>
                  <a:pt x="57" y="261"/>
                </a:cubicBezTo>
                <a:cubicBezTo>
                  <a:pt x="87" y="247"/>
                  <a:pt x="87" y="247"/>
                  <a:pt x="87" y="247"/>
                </a:cubicBezTo>
                <a:cubicBezTo>
                  <a:pt x="89" y="246"/>
                  <a:pt x="90" y="245"/>
                  <a:pt x="91" y="243"/>
                </a:cubicBezTo>
                <a:cubicBezTo>
                  <a:pt x="100" y="217"/>
                  <a:pt x="100" y="217"/>
                  <a:pt x="100" y="217"/>
                </a:cubicBezTo>
                <a:cubicBezTo>
                  <a:pt x="111" y="212"/>
                  <a:pt x="111" y="212"/>
                  <a:pt x="111" y="212"/>
                </a:cubicBezTo>
                <a:cubicBezTo>
                  <a:pt x="115" y="220"/>
                  <a:pt x="115" y="220"/>
                  <a:pt x="115" y="220"/>
                </a:cubicBezTo>
                <a:cubicBezTo>
                  <a:pt x="120" y="231"/>
                  <a:pt x="130" y="237"/>
                  <a:pt x="141" y="237"/>
                </a:cubicBezTo>
                <a:cubicBezTo>
                  <a:pt x="145" y="237"/>
                  <a:pt x="149" y="236"/>
                  <a:pt x="153" y="234"/>
                </a:cubicBezTo>
                <a:cubicBezTo>
                  <a:pt x="184" y="220"/>
                  <a:pt x="184" y="220"/>
                  <a:pt x="184" y="220"/>
                </a:cubicBezTo>
                <a:cubicBezTo>
                  <a:pt x="184" y="243"/>
                  <a:pt x="184" y="243"/>
                  <a:pt x="184" y="243"/>
                </a:cubicBezTo>
                <a:cubicBezTo>
                  <a:pt x="184" y="245"/>
                  <a:pt x="185" y="248"/>
                  <a:pt x="187" y="249"/>
                </a:cubicBezTo>
                <a:cubicBezTo>
                  <a:pt x="188" y="250"/>
                  <a:pt x="190" y="251"/>
                  <a:pt x="192" y="251"/>
                </a:cubicBezTo>
                <a:cubicBezTo>
                  <a:pt x="207" y="251"/>
                  <a:pt x="207" y="251"/>
                  <a:pt x="207" y="251"/>
                </a:cubicBezTo>
                <a:cubicBezTo>
                  <a:pt x="207" y="300"/>
                  <a:pt x="207" y="300"/>
                  <a:pt x="207" y="300"/>
                </a:cubicBezTo>
                <a:cubicBezTo>
                  <a:pt x="207" y="317"/>
                  <a:pt x="221" y="330"/>
                  <a:pt x="237" y="330"/>
                </a:cubicBezTo>
                <a:cubicBezTo>
                  <a:pt x="360" y="330"/>
                  <a:pt x="360" y="330"/>
                  <a:pt x="360" y="330"/>
                </a:cubicBezTo>
                <a:cubicBezTo>
                  <a:pt x="362" y="330"/>
                  <a:pt x="364" y="330"/>
                  <a:pt x="365" y="328"/>
                </a:cubicBezTo>
                <a:cubicBezTo>
                  <a:pt x="367" y="326"/>
                  <a:pt x="368" y="324"/>
                  <a:pt x="368" y="322"/>
                </a:cubicBezTo>
                <a:cubicBezTo>
                  <a:pt x="368" y="292"/>
                  <a:pt x="368" y="292"/>
                  <a:pt x="368" y="292"/>
                </a:cubicBezTo>
                <a:cubicBezTo>
                  <a:pt x="368" y="290"/>
                  <a:pt x="367" y="288"/>
                  <a:pt x="365" y="286"/>
                </a:cubicBezTo>
                <a:cubicBezTo>
                  <a:pt x="364" y="285"/>
                  <a:pt x="362" y="284"/>
                  <a:pt x="360" y="284"/>
                </a:cubicBezTo>
                <a:close/>
                <a:moveTo>
                  <a:pt x="90" y="204"/>
                </a:moveTo>
                <a:cubicBezTo>
                  <a:pt x="88" y="205"/>
                  <a:pt x="87" y="207"/>
                  <a:pt x="86" y="209"/>
                </a:cubicBezTo>
                <a:cubicBezTo>
                  <a:pt x="77" y="234"/>
                  <a:pt x="77" y="234"/>
                  <a:pt x="77" y="234"/>
                </a:cubicBezTo>
                <a:cubicBezTo>
                  <a:pt x="58" y="243"/>
                  <a:pt x="58" y="243"/>
                  <a:pt x="58" y="243"/>
                </a:cubicBezTo>
                <a:cubicBezTo>
                  <a:pt x="20" y="161"/>
                  <a:pt x="20" y="161"/>
                  <a:pt x="20" y="161"/>
                </a:cubicBezTo>
                <a:cubicBezTo>
                  <a:pt x="39" y="152"/>
                  <a:pt x="39" y="152"/>
                  <a:pt x="39" y="152"/>
                </a:cubicBezTo>
                <a:cubicBezTo>
                  <a:pt x="65" y="162"/>
                  <a:pt x="65" y="162"/>
                  <a:pt x="65" y="162"/>
                </a:cubicBezTo>
                <a:cubicBezTo>
                  <a:pt x="67" y="162"/>
                  <a:pt x="69" y="162"/>
                  <a:pt x="71" y="161"/>
                </a:cubicBezTo>
                <a:cubicBezTo>
                  <a:pt x="85" y="155"/>
                  <a:pt x="85" y="155"/>
                  <a:pt x="85" y="155"/>
                </a:cubicBezTo>
                <a:cubicBezTo>
                  <a:pt x="104" y="198"/>
                  <a:pt x="104" y="198"/>
                  <a:pt x="104" y="198"/>
                </a:cubicBezTo>
                <a:lnTo>
                  <a:pt x="90" y="204"/>
                </a:lnTo>
                <a:close/>
                <a:moveTo>
                  <a:pt x="200" y="235"/>
                </a:moveTo>
                <a:cubicBezTo>
                  <a:pt x="200" y="213"/>
                  <a:pt x="200" y="213"/>
                  <a:pt x="200" y="213"/>
                </a:cubicBezTo>
                <a:cubicBezTo>
                  <a:pt x="261" y="184"/>
                  <a:pt x="261" y="184"/>
                  <a:pt x="261" y="184"/>
                </a:cubicBezTo>
                <a:cubicBezTo>
                  <a:pt x="261" y="235"/>
                  <a:pt x="261" y="235"/>
                  <a:pt x="261" y="235"/>
                </a:cubicBezTo>
                <a:lnTo>
                  <a:pt x="200" y="235"/>
                </a:lnTo>
                <a:close/>
                <a:moveTo>
                  <a:pt x="352" y="314"/>
                </a:moveTo>
                <a:cubicBezTo>
                  <a:pt x="237" y="314"/>
                  <a:pt x="237" y="314"/>
                  <a:pt x="237" y="314"/>
                </a:cubicBezTo>
                <a:cubicBezTo>
                  <a:pt x="229" y="314"/>
                  <a:pt x="223" y="308"/>
                  <a:pt x="223" y="300"/>
                </a:cubicBezTo>
                <a:cubicBezTo>
                  <a:pt x="223" y="251"/>
                  <a:pt x="223" y="251"/>
                  <a:pt x="223" y="251"/>
                </a:cubicBezTo>
                <a:cubicBezTo>
                  <a:pt x="240" y="251"/>
                  <a:pt x="240" y="251"/>
                  <a:pt x="240" y="251"/>
                </a:cubicBezTo>
                <a:cubicBezTo>
                  <a:pt x="240" y="277"/>
                  <a:pt x="240" y="277"/>
                  <a:pt x="240" y="277"/>
                </a:cubicBezTo>
                <a:cubicBezTo>
                  <a:pt x="240" y="283"/>
                  <a:pt x="241" y="290"/>
                  <a:pt x="246" y="295"/>
                </a:cubicBezTo>
                <a:cubicBezTo>
                  <a:pt x="252" y="300"/>
                  <a:pt x="258" y="300"/>
                  <a:pt x="265" y="300"/>
                </a:cubicBezTo>
                <a:cubicBezTo>
                  <a:pt x="352" y="300"/>
                  <a:pt x="352" y="300"/>
                  <a:pt x="352" y="300"/>
                </a:cubicBezTo>
                <a:lnTo>
                  <a:pt x="352" y="314"/>
                </a:ln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" name="Freeform 8"/>
          <p:cNvSpPr>
            <a:spLocks noChangeAspect="1" noEditPoints="1"/>
          </p:cNvSpPr>
          <p:nvPr/>
        </p:nvSpPr>
        <p:spPr bwMode="auto">
          <a:xfrm>
            <a:off x="8143900" y="6072206"/>
            <a:ext cx="541337" cy="293688"/>
          </a:xfrm>
          <a:custGeom>
            <a:avLst/>
            <a:gdLst>
              <a:gd name="T0" fmla="*/ 2147483647 w 502"/>
              <a:gd name="T1" fmla="*/ 2147483647 h 273"/>
              <a:gd name="T2" fmla="*/ 2147483647 w 502"/>
              <a:gd name="T3" fmla="*/ 2147483647 h 273"/>
              <a:gd name="T4" fmla="*/ 2147483647 w 502"/>
              <a:gd name="T5" fmla="*/ 2147483647 h 273"/>
              <a:gd name="T6" fmla="*/ 2147483647 w 502"/>
              <a:gd name="T7" fmla="*/ 0 h 273"/>
              <a:gd name="T8" fmla="*/ 2147483647 w 502"/>
              <a:gd name="T9" fmla="*/ 0 h 273"/>
              <a:gd name="T10" fmla="*/ 2147483647 w 502"/>
              <a:gd name="T11" fmla="*/ 0 h 273"/>
              <a:gd name="T12" fmla="*/ 2147483647 w 502"/>
              <a:gd name="T13" fmla="*/ 2147483647 h 273"/>
              <a:gd name="T14" fmla="*/ 2147483647 w 502"/>
              <a:gd name="T15" fmla="*/ 2147483647 h 273"/>
              <a:gd name="T16" fmla="*/ 2147483647 w 502"/>
              <a:gd name="T17" fmla="*/ 2147483647 h 273"/>
              <a:gd name="T18" fmla="*/ 2147483647 w 502"/>
              <a:gd name="T19" fmla="*/ 2147483647 h 273"/>
              <a:gd name="T20" fmla="*/ 2147483647 w 502"/>
              <a:gd name="T21" fmla="*/ 2147483647 h 273"/>
              <a:gd name="T22" fmla="*/ 2147483647 w 502"/>
              <a:gd name="T23" fmla="*/ 2147483647 h 273"/>
              <a:gd name="T24" fmla="*/ 0 w 502"/>
              <a:gd name="T25" fmla="*/ 2147483647 h 273"/>
              <a:gd name="T26" fmla="*/ 2147483647 w 502"/>
              <a:gd name="T27" fmla="*/ 2147483647 h 273"/>
              <a:gd name="T28" fmla="*/ 2147483647 w 502"/>
              <a:gd name="T29" fmla="*/ 2147483647 h 273"/>
              <a:gd name="T30" fmla="*/ 2147483647 w 502"/>
              <a:gd name="T31" fmla="*/ 2147483647 h 273"/>
              <a:gd name="T32" fmla="*/ 2147483647 w 502"/>
              <a:gd name="T33" fmla="*/ 2147483647 h 273"/>
              <a:gd name="T34" fmla="*/ 2147483647 w 502"/>
              <a:gd name="T35" fmla="*/ 2147483647 h 273"/>
              <a:gd name="T36" fmla="*/ 2147483647 w 502"/>
              <a:gd name="T37" fmla="*/ 2147483647 h 273"/>
              <a:gd name="T38" fmla="*/ 2147483647 w 502"/>
              <a:gd name="T39" fmla="*/ 2147483647 h 273"/>
              <a:gd name="T40" fmla="*/ 2147483647 w 502"/>
              <a:gd name="T41" fmla="*/ 2147483647 h 273"/>
              <a:gd name="T42" fmla="*/ 2147483647 w 502"/>
              <a:gd name="T43" fmla="*/ 2147483647 h 273"/>
              <a:gd name="T44" fmla="*/ 2147483647 w 502"/>
              <a:gd name="T45" fmla="*/ 2147483647 h 273"/>
              <a:gd name="T46" fmla="*/ 2147483647 w 502"/>
              <a:gd name="T47" fmla="*/ 2147483647 h 273"/>
              <a:gd name="T48" fmla="*/ 2147483647 w 502"/>
              <a:gd name="T49" fmla="*/ 2147483647 h 273"/>
              <a:gd name="T50" fmla="*/ 2147483647 w 502"/>
              <a:gd name="T51" fmla="*/ 2147483647 h 273"/>
              <a:gd name="T52" fmla="*/ 2147483647 w 502"/>
              <a:gd name="T53" fmla="*/ 2147483647 h 273"/>
              <a:gd name="T54" fmla="*/ 2147483647 w 502"/>
              <a:gd name="T55" fmla="*/ 2147483647 h 273"/>
              <a:gd name="T56" fmla="*/ 2147483647 w 502"/>
              <a:gd name="T57" fmla="*/ 2147483647 h 273"/>
              <a:gd name="T58" fmla="*/ 2147483647 w 502"/>
              <a:gd name="T59" fmla="*/ 2147483647 h 273"/>
              <a:gd name="T60" fmla="*/ 2147483647 w 502"/>
              <a:gd name="T61" fmla="*/ 2147483647 h 273"/>
              <a:gd name="T62" fmla="*/ 2147483647 w 502"/>
              <a:gd name="T63" fmla="*/ 2147483647 h 273"/>
              <a:gd name="T64" fmla="*/ 2147483647 w 502"/>
              <a:gd name="T65" fmla="*/ 2147483647 h 273"/>
              <a:gd name="T66" fmla="*/ 2147483647 w 502"/>
              <a:gd name="T67" fmla="*/ 2147483647 h 273"/>
              <a:gd name="T68" fmla="*/ 2147483647 w 502"/>
              <a:gd name="T69" fmla="*/ 2147483647 h 273"/>
              <a:gd name="T70" fmla="*/ 2147483647 w 502"/>
              <a:gd name="T71" fmla="*/ 2147483647 h 273"/>
              <a:gd name="T72" fmla="*/ 2147483647 w 502"/>
              <a:gd name="T73" fmla="*/ 2147483647 h 273"/>
              <a:gd name="T74" fmla="*/ 2147483647 w 502"/>
              <a:gd name="T75" fmla="*/ 2147483647 h 273"/>
              <a:gd name="T76" fmla="*/ 2147483647 w 502"/>
              <a:gd name="T77" fmla="*/ 2147483647 h 273"/>
              <a:gd name="T78" fmla="*/ 2147483647 w 502"/>
              <a:gd name="T79" fmla="*/ 2147483647 h 273"/>
              <a:gd name="T80" fmla="*/ 2147483647 w 502"/>
              <a:gd name="T81" fmla="*/ 2147483647 h 273"/>
              <a:gd name="T82" fmla="*/ 2147483647 w 502"/>
              <a:gd name="T83" fmla="*/ 2147483647 h 273"/>
              <a:gd name="T84" fmla="*/ 2147483647 w 502"/>
              <a:gd name="T85" fmla="*/ 2147483647 h 273"/>
              <a:gd name="T86" fmla="*/ 2147483647 w 502"/>
              <a:gd name="T87" fmla="*/ 2147483647 h 273"/>
              <a:gd name="T88" fmla="*/ 2147483647 w 502"/>
              <a:gd name="T89" fmla="*/ 2147483647 h 273"/>
              <a:gd name="T90" fmla="*/ 2147483647 w 502"/>
              <a:gd name="T91" fmla="*/ 2147483647 h 273"/>
              <a:gd name="T92" fmla="*/ 2147483647 w 502"/>
              <a:gd name="T93" fmla="*/ 2147483647 h 273"/>
              <a:gd name="T94" fmla="*/ 2147483647 w 502"/>
              <a:gd name="T95" fmla="*/ 2147483647 h 273"/>
              <a:gd name="T96" fmla="*/ 2147483647 w 502"/>
              <a:gd name="T97" fmla="*/ 2147483647 h 273"/>
              <a:gd name="T98" fmla="*/ 2147483647 w 502"/>
              <a:gd name="T99" fmla="*/ 2147483647 h 273"/>
              <a:gd name="T100" fmla="*/ 2147483647 w 502"/>
              <a:gd name="T101" fmla="*/ 2147483647 h 273"/>
              <a:gd name="T102" fmla="*/ 2147483647 w 502"/>
              <a:gd name="T103" fmla="*/ 2147483647 h 273"/>
              <a:gd name="T104" fmla="*/ 2147483647 w 502"/>
              <a:gd name="T105" fmla="*/ 2147483647 h 27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502"/>
              <a:gd name="T160" fmla="*/ 0 h 273"/>
              <a:gd name="T161" fmla="*/ 502 w 502"/>
              <a:gd name="T162" fmla="*/ 273 h 27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502" h="273">
                <a:moveTo>
                  <a:pt x="500" y="150"/>
                </a:moveTo>
                <a:cubicBezTo>
                  <a:pt x="498" y="148"/>
                  <a:pt x="496" y="147"/>
                  <a:pt x="494" y="147"/>
                </a:cubicBezTo>
                <a:cubicBezTo>
                  <a:pt x="467" y="147"/>
                  <a:pt x="467" y="147"/>
                  <a:pt x="467" y="147"/>
                </a:cubicBezTo>
                <a:cubicBezTo>
                  <a:pt x="467" y="114"/>
                  <a:pt x="467" y="114"/>
                  <a:pt x="467" y="114"/>
                </a:cubicBezTo>
                <a:cubicBezTo>
                  <a:pt x="467" y="111"/>
                  <a:pt x="466" y="109"/>
                  <a:pt x="465" y="106"/>
                </a:cubicBezTo>
                <a:cubicBezTo>
                  <a:pt x="466" y="104"/>
                  <a:pt x="467" y="101"/>
                  <a:pt x="467" y="98"/>
                </a:cubicBezTo>
                <a:cubicBezTo>
                  <a:pt x="467" y="98"/>
                  <a:pt x="467" y="98"/>
                  <a:pt x="467" y="98"/>
                </a:cubicBezTo>
                <a:cubicBezTo>
                  <a:pt x="467" y="65"/>
                  <a:pt x="467" y="65"/>
                  <a:pt x="467" y="65"/>
                </a:cubicBezTo>
                <a:cubicBezTo>
                  <a:pt x="467" y="56"/>
                  <a:pt x="460" y="49"/>
                  <a:pt x="451" y="49"/>
                </a:cubicBezTo>
                <a:cubicBezTo>
                  <a:pt x="418" y="49"/>
                  <a:pt x="418" y="49"/>
                  <a:pt x="418" y="49"/>
                </a:cubicBezTo>
                <a:cubicBezTo>
                  <a:pt x="418" y="16"/>
                  <a:pt x="418" y="16"/>
                  <a:pt x="418" y="16"/>
                </a:cubicBezTo>
                <a:cubicBezTo>
                  <a:pt x="418" y="7"/>
                  <a:pt x="411" y="0"/>
                  <a:pt x="402" y="0"/>
                </a:cubicBezTo>
                <a:cubicBezTo>
                  <a:pt x="369" y="0"/>
                  <a:pt x="369" y="0"/>
                  <a:pt x="369" y="0"/>
                </a:cubicBezTo>
                <a:cubicBezTo>
                  <a:pt x="366" y="0"/>
                  <a:pt x="364" y="1"/>
                  <a:pt x="361" y="2"/>
                </a:cubicBezTo>
                <a:cubicBezTo>
                  <a:pt x="359" y="1"/>
                  <a:pt x="356" y="0"/>
                  <a:pt x="353" y="0"/>
                </a:cubicBezTo>
                <a:cubicBezTo>
                  <a:pt x="320" y="0"/>
                  <a:pt x="320" y="0"/>
                  <a:pt x="320" y="0"/>
                </a:cubicBezTo>
                <a:cubicBezTo>
                  <a:pt x="317" y="0"/>
                  <a:pt x="314" y="1"/>
                  <a:pt x="312" y="2"/>
                </a:cubicBezTo>
                <a:cubicBezTo>
                  <a:pt x="310" y="1"/>
                  <a:pt x="307" y="0"/>
                  <a:pt x="304" y="0"/>
                </a:cubicBezTo>
                <a:cubicBezTo>
                  <a:pt x="271" y="0"/>
                  <a:pt x="271" y="0"/>
                  <a:pt x="271" y="0"/>
                </a:cubicBezTo>
                <a:cubicBezTo>
                  <a:pt x="262" y="0"/>
                  <a:pt x="255" y="7"/>
                  <a:pt x="255" y="16"/>
                </a:cubicBezTo>
                <a:cubicBezTo>
                  <a:pt x="255" y="49"/>
                  <a:pt x="255" y="49"/>
                  <a:pt x="255" y="49"/>
                </a:cubicBezTo>
                <a:cubicBezTo>
                  <a:pt x="222" y="49"/>
                  <a:pt x="222" y="49"/>
                  <a:pt x="222" y="49"/>
                </a:cubicBezTo>
                <a:cubicBezTo>
                  <a:pt x="213" y="49"/>
                  <a:pt x="206" y="56"/>
                  <a:pt x="206" y="65"/>
                </a:cubicBezTo>
                <a:cubicBezTo>
                  <a:pt x="206" y="98"/>
                  <a:pt x="206" y="98"/>
                  <a:pt x="206" y="98"/>
                </a:cubicBezTo>
                <a:cubicBezTo>
                  <a:pt x="206" y="101"/>
                  <a:pt x="207" y="104"/>
                  <a:pt x="208" y="106"/>
                </a:cubicBezTo>
                <a:cubicBezTo>
                  <a:pt x="207" y="109"/>
                  <a:pt x="206" y="111"/>
                  <a:pt x="206" y="114"/>
                </a:cubicBezTo>
                <a:cubicBezTo>
                  <a:pt x="206" y="147"/>
                  <a:pt x="206" y="147"/>
                  <a:pt x="206" y="147"/>
                </a:cubicBezTo>
                <a:cubicBezTo>
                  <a:pt x="166" y="147"/>
                  <a:pt x="166" y="147"/>
                  <a:pt x="166" y="147"/>
                </a:cubicBezTo>
                <a:cubicBezTo>
                  <a:pt x="166" y="88"/>
                  <a:pt x="166" y="88"/>
                  <a:pt x="166" y="88"/>
                </a:cubicBezTo>
                <a:cubicBezTo>
                  <a:pt x="166" y="79"/>
                  <a:pt x="159" y="72"/>
                  <a:pt x="150" y="72"/>
                </a:cubicBezTo>
                <a:cubicBezTo>
                  <a:pt x="92" y="72"/>
                  <a:pt x="92" y="72"/>
                  <a:pt x="92" y="72"/>
                </a:cubicBezTo>
                <a:cubicBezTo>
                  <a:pt x="92" y="37"/>
                  <a:pt x="92" y="37"/>
                  <a:pt x="92" y="37"/>
                </a:cubicBezTo>
                <a:cubicBezTo>
                  <a:pt x="92" y="29"/>
                  <a:pt x="86" y="23"/>
                  <a:pt x="78" y="23"/>
                </a:cubicBezTo>
                <a:cubicBezTo>
                  <a:pt x="37" y="23"/>
                  <a:pt x="37" y="23"/>
                  <a:pt x="37" y="23"/>
                </a:cubicBezTo>
                <a:cubicBezTo>
                  <a:pt x="28" y="23"/>
                  <a:pt x="22" y="29"/>
                  <a:pt x="22" y="37"/>
                </a:cubicBezTo>
                <a:cubicBezTo>
                  <a:pt x="22" y="147"/>
                  <a:pt x="22" y="147"/>
                  <a:pt x="22" y="147"/>
                </a:cubicBezTo>
                <a:cubicBezTo>
                  <a:pt x="8" y="147"/>
                  <a:pt x="8" y="147"/>
                  <a:pt x="8" y="147"/>
                </a:cubicBezTo>
                <a:cubicBezTo>
                  <a:pt x="6" y="147"/>
                  <a:pt x="4" y="148"/>
                  <a:pt x="2" y="150"/>
                </a:cubicBezTo>
                <a:cubicBezTo>
                  <a:pt x="1" y="151"/>
                  <a:pt x="0" y="153"/>
                  <a:pt x="0" y="155"/>
                </a:cubicBezTo>
                <a:cubicBezTo>
                  <a:pt x="0" y="190"/>
                  <a:pt x="13" y="219"/>
                  <a:pt x="29" y="239"/>
                </a:cubicBezTo>
                <a:cubicBezTo>
                  <a:pt x="37" y="250"/>
                  <a:pt x="46" y="258"/>
                  <a:pt x="54" y="264"/>
                </a:cubicBezTo>
                <a:cubicBezTo>
                  <a:pt x="62" y="269"/>
                  <a:pt x="70" y="273"/>
                  <a:pt x="78" y="273"/>
                </a:cubicBezTo>
                <a:cubicBezTo>
                  <a:pt x="94" y="273"/>
                  <a:pt x="277" y="273"/>
                  <a:pt x="369" y="273"/>
                </a:cubicBezTo>
                <a:cubicBezTo>
                  <a:pt x="373" y="273"/>
                  <a:pt x="377" y="270"/>
                  <a:pt x="377" y="265"/>
                </a:cubicBezTo>
                <a:cubicBezTo>
                  <a:pt x="377" y="261"/>
                  <a:pt x="373" y="257"/>
                  <a:pt x="369" y="257"/>
                </a:cubicBezTo>
                <a:cubicBezTo>
                  <a:pt x="277" y="257"/>
                  <a:pt x="94" y="257"/>
                  <a:pt x="78" y="257"/>
                </a:cubicBezTo>
                <a:cubicBezTo>
                  <a:pt x="76" y="257"/>
                  <a:pt x="70" y="255"/>
                  <a:pt x="63" y="251"/>
                </a:cubicBezTo>
                <a:cubicBezTo>
                  <a:pt x="44" y="237"/>
                  <a:pt x="19" y="204"/>
                  <a:pt x="16" y="163"/>
                </a:cubicBezTo>
                <a:cubicBezTo>
                  <a:pt x="296" y="163"/>
                  <a:pt x="296" y="163"/>
                  <a:pt x="296" y="163"/>
                </a:cubicBezTo>
                <a:cubicBezTo>
                  <a:pt x="304" y="163"/>
                  <a:pt x="304" y="163"/>
                  <a:pt x="304" y="163"/>
                </a:cubicBezTo>
                <a:cubicBezTo>
                  <a:pt x="304" y="163"/>
                  <a:pt x="304" y="163"/>
                  <a:pt x="304" y="163"/>
                </a:cubicBezTo>
                <a:cubicBezTo>
                  <a:pt x="486" y="163"/>
                  <a:pt x="486" y="163"/>
                  <a:pt x="486" y="163"/>
                </a:cubicBezTo>
                <a:cubicBezTo>
                  <a:pt x="484" y="191"/>
                  <a:pt x="473" y="213"/>
                  <a:pt x="459" y="230"/>
                </a:cubicBezTo>
                <a:cubicBezTo>
                  <a:pt x="445" y="248"/>
                  <a:pt x="427" y="258"/>
                  <a:pt x="418" y="257"/>
                </a:cubicBezTo>
                <a:cubicBezTo>
                  <a:pt x="415" y="257"/>
                  <a:pt x="407" y="257"/>
                  <a:pt x="397" y="257"/>
                </a:cubicBezTo>
                <a:cubicBezTo>
                  <a:pt x="392" y="257"/>
                  <a:pt x="389" y="261"/>
                  <a:pt x="389" y="265"/>
                </a:cubicBezTo>
                <a:cubicBezTo>
                  <a:pt x="389" y="270"/>
                  <a:pt x="392" y="273"/>
                  <a:pt x="397" y="273"/>
                </a:cubicBezTo>
                <a:cubicBezTo>
                  <a:pt x="407" y="273"/>
                  <a:pt x="415" y="273"/>
                  <a:pt x="418" y="273"/>
                </a:cubicBezTo>
                <a:cubicBezTo>
                  <a:pt x="435" y="273"/>
                  <a:pt x="455" y="260"/>
                  <a:pt x="472" y="240"/>
                </a:cubicBezTo>
                <a:cubicBezTo>
                  <a:pt x="489" y="220"/>
                  <a:pt x="502" y="190"/>
                  <a:pt x="502" y="155"/>
                </a:cubicBezTo>
                <a:cubicBezTo>
                  <a:pt x="502" y="153"/>
                  <a:pt x="501" y="151"/>
                  <a:pt x="500" y="150"/>
                </a:cubicBezTo>
                <a:close/>
                <a:moveTo>
                  <a:pt x="38" y="39"/>
                </a:moveTo>
                <a:cubicBezTo>
                  <a:pt x="76" y="39"/>
                  <a:pt x="76" y="39"/>
                  <a:pt x="76" y="39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2"/>
                  <a:pt x="77" y="84"/>
                  <a:pt x="79" y="85"/>
                </a:cubicBezTo>
                <a:cubicBezTo>
                  <a:pt x="80" y="87"/>
                  <a:pt x="82" y="88"/>
                  <a:pt x="84" y="88"/>
                </a:cubicBezTo>
                <a:cubicBezTo>
                  <a:pt x="150" y="88"/>
                  <a:pt x="150" y="88"/>
                  <a:pt x="150" y="88"/>
                </a:cubicBezTo>
                <a:cubicBezTo>
                  <a:pt x="150" y="147"/>
                  <a:pt x="150" y="147"/>
                  <a:pt x="150" y="147"/>
                </a:cubicBezTo>
                <a:cubicBezTo>
                  <a:pt x="38" y="147"/>
                  <a:pt x="38" y="147"/>
                  <a:pt x="38" y="147"/>
                </a:cubicBezTo>
                <a:lnTo>
                  <a:pt x="38" y="39"/>
                </a:lnTo>
                <a:close/>
                <a:moveTo>
                  <a:pt x="382" y="147"/>
                </a:moveTo>
                <a:cubicBezTo>
                  <a:pt x="369" y="147"/>
                  <a:pt x="369" y="147"/>
                  <a:pt x="369" y="147"/>
                </a:cubicBezTo>
                <a:cubicBezTo>
                  <a:pt x="369" y="114"/>
                  <a:pt x="369" y="114"/>
                  <a:pt x="369" y="114"/>
                </a:cubicBezTo>
                <a:cubicBezTo>
                  <a:pt x="369" y="114"/>
                  <a:pt x="369" y="114"/>
                  <a:pt x="369" y="114"/>
                </a:cubicBezTo>
                <a:cubicBezTo>
                  <a:pt x="369" y="114"/>
                  <a:pt x="369" y="114"/>
                  <a:pt x="369" y="114"/>
                </a:cubicBezTo>
                <a:cubicBezTo>
                  <a:pt x="402" y="114"/>
                  <a:pt x="402" y="114"/>
                  <a:pt x="402" y="114"/>
                </a:cubicBezTo>
                <a:cubicBezTo>
                  <a:pt x="402" y="147"/>
                  <a:pt x="402" y="147"/>
                  <a:pt x="402" y="147"/>
                </a:cubicBezTo>
                <a:lnTo>
                  <a:pt x="382" y="147"/>
                </a:lnTo>
                <a:close/>
                <a:moveTo>
                  <a:pt x="304" y="114"/>
                </a:moveTo>
                <a:cubicBezTo>
                  <a:pt x="304" y="147"/>
                  <a:pt x="304" y="147"/>
                  <a:pt x="304" y="147"/>
                </a:cubicBezTo>
                <a:cubicBezTo>
                  <a:pt x="271" y="147"/>
                  <a:pt x="271" y="147"/>
                  <a:pt x="271" y="147"/>
                </a:cubicBezTo>
                <a:cubicBezTo>
                  <a:pt x="271" y="114"/>
                  <a:pt x="271" y="114"/>
                  <a:pt x="271" y="114"/>
                </a:cubicBezTo>
                <a:cubicBezTo>
                  <a:pt x="271" y="114"/>
                  <a:pt x="271" y="114"/>
                  <a:pt x="271" y="114"/>
                </a:cubicBezTo>
                <a:cubicBezTo>
                  <a:pt x="304" y="114"/>
                  <a:pt x="304" y="114"/>
                  <a:pt x="304" y="114"/>
                </a:cubicBezTo>
                <a:close/>
                <a:moveTo>
                  <a:pt x="320" y="147"/>
                </a:moveTo>
                <a:cubicBezTo>
                  <a:pt x="320" y="147"/>
                  <a:pt x="320" y="147"/>
                  <a:pt x="320" y="147"/>
                </a:cubicBezTo>
                <a:cubicBezTo>
                  <a:pt x="320" y="114"/>
                  <a:pt x="320" y="114"/>
                  <a:pt x="320" y="114"/>
                </a:cubicBezTo>
                <a:cubicBezTo>
                  <a:pt x="320" y="114"/>
                  <a:pt x="320" y="114"/>
                  <a:pt x="320" y="114"/>
                </a:cubicBezTo>
                <a:cubicBezTo>
                  <a:pt x="320" y="114"/>
                  <a:pt x="320" y="114"/>
                  <a:pt x="320" y="114"/>
                </a:cubicBezTo>
                <a:cubicBezTo>
                  <a:pt x="353" y="114"/>
                  <a:pt x="353" y="114"/>
                  <a:pt x="353" y="114"/>
                </a:cubicBezTo>
                <a:cubicBezTo>
                  <a:pt x="353" y="147"/>
                  <a:pt x="353" y="147"/>
                  <a:pt x="353" y="147"/>
                </a:cubicBezTo>
                <a:cubicBezTo>
                  <a:pt x="320" y="147"/>
                  <a:pt x="320" y="147"/>
                  <a:pt x="320" y="147"/>
                </a:cubicBezTo>
                <a:close/>
                <a:moveTo>
                  <a:pt x="402" y="78"/>
                </a:moveTo>
                <a:cubicBezTo>
                  <a:pt x="402" y="98"/>
                  <a:pt x="402" y="98"/>
                  <a:pt x="402" y="98"/>
                </a:cubicBezTo>
                <a:cubicBezTo>
                  <a:pt x="402" y="98"/>
                  <a:pt x="402" y="98"/>
                  <a:pt x="402" y="98"/>
                </a:cubicBezTo>
                <a:cubicBezTo>
                  <a:pt x="402" y="98"/>
                  <a:pt x="402" y="98"/>
                  <a:pt x="402" y="98"/>
                </a:cubicBezTo>
                <a:cubicBezTo>
                  <a:pt x="369" y="98"/>
                  <a:pt x="369" y="98"/>
                  <a:pt x="369" y="98"/>
                </a:cubicBezTo>
                <a:cubicBezTo>
                  <a:pt x="369" y="65"/>
                  <a:pt x="369" y="65"/>
                  <a:pt x="369" y="65"/>
                </a:cubicBezTo>
                <a:cubicBezTo>
                  <a:pt x="369" y="65"/>
                  <a:pt x="369" y="65"/>
                  <a:pt x="369" y="65"/>
                </a:cubicBezTo>
                <a:cubicBezTo>
                  <a:pt x="369" y="65"/>
                  <a:pt x="369" y="65"/>
                  <a:pt x="369" y="65"/>
                </a:cubicBezTo>
                <a:cubicBezTo>
                  <a:pt x="402" y="65"/>
                  <a:pt x="402" y="65"/>
                  <a:pt x="402" y="65"/>
                </a:cubicBezTo>
                <a:lnTo>
                  <a:pt x="402" y="78"/>
                </a:lnTo>
                <a:close/>
                <a:moveTo>
                  <a:pt x="353" y="98"/>
                </a:moveTo>
                <a:cubicBezTo>
                  <a:pt x="320" y="98"/>
                  <a:pt x="320" y="98"/>
                  <a:pt x="320" y="98"/>
                </a:cubicBezTo>
                <a:cubicBezTo>
                  <a:pt x="320" y="65"/>
                  <a:pt x="320" y="65"/>
                  <a:pt x="320" y="65"/>
                </a:cubicBezTo>
                <a:cubicBezTo>
                  <a:pt x="320" y="65"/>
                  <a:pt x="320" y="65"/>
                  <a:pt x="320" y="65"/>
                </a:cubicBezTo>
                <a:cubicBezTo>
                  <a:pt x="320" y="65"/>
                  <a:pt x="320" y="65"/>
                  <a:pt x="320" y="65"/>
                </a:cubicBezTo>
                <a:cubicBezTo>
                  <a:pt x="353" y="65"/>
                  <a:pt x="353" y="65"/>
                  <a:pt x="353" y="65"/>
                </a:cubicBezTo>
                <a:lnTo>
                  <a:pt x="353" y="98"/>
                </a:lnTo>
                <a:close/>
                <a:moveTo>
                  <a:pt x="304" y="98"/>
                </a:moveTo>
                <a:cubicBezTo>
                  <a:pt x="304" y="98"/>
                  <a:pt x="304" y="98"/>
                  <a:pt x="304" y="98"/>
                </a:cubicBezTo>
                <a:cubicBezTo>
                  <a:pt x="271" y="98"/>
                  <a:pt x="271" y="98"/>
                  <a:pt x="271" y="98"/>
                </a:cubicBezTo>
                <a:cubicBezTo>
                  <a:pt x="271" y="98"/>
                  <a:pt x="271" y="98"/>
                  <a:pt x="271" y="98"/>
                </a:cubicBezTo>
                <a:cubicBezTo>
                  <a:pt x="271" y="98"/>
                  <a:pt x="271" y="98"/>
                  <a:pt x="271" y="98"/>
                </a:cubicBezTo>
                <a:cubicBezTo>
                  <a:pt x="271" y="65"/>
                  <a:pt x="271" y="65"/>
                  <a:pt x="271" y="65"/>
                </a:cubicBezTo>
                <a:cubicBezTo>
                  <a:pt x="271" y="65"/>
                  <a:pt x="271" y="65"/>
                  <a:pt x="271" y="65"/>
                </a:cubicBezTo>
                <a:cubicBezTo>
                  <a:pt x="304" y="65"/>
                  <a:pt x="304" y="65"/>
                  <a:pt x="304" y="65"/>
                </a:cubicBezTo>
                <a:lnTo>
                  <a:pt x="304" y="98"/>
                </a:lnTo>
                <a:close/>
                <a:moveTo>
                  <a:pt x="435" y="147"/>
                </a:moveTo>
                <a:cubicBezTo>
                  <a:pt x="418" y="147"/>
                  <a:pt x="418" y="147"/>
                  <a:pt x="418" y="147"/>
                </a:cubicBezTo>
                <a:cubicBezTo>
                  <a:pt x="418" y="114"/>
                  <a:pt x="418" y="114"/>
                  <a:pt x="418" y="114"/>
                </a:cubicBezTo>
                <a:cubicBezTo>
                  <a:pt x="451" y="114"/>
                  <a:pt x="451" y="114"/>
                  <a:pt x="451" y="114"/>
                </a:cubicBezTo>
                <a:cubicBezTo>
                  <a:pt x="451" y="147"/>
                  <a:pt x="451" y="147"/>
                  <a:pt x="451" y="147"/>
                </a:cubicBezTo>
                <a:lnTo>
                  <a:pt x="435" y="147"/>
                </a:lnTo>
                <a:close/>
                <a:moveTo>
                  <a:pt x="451" y="98"/>
                </a:moveTo>
                <a:cubicBezTo>
                  <a:pt x="418" y="98"/>
                  <a:pt x="418" y="98"/>
                  <a:pt x="418" y="98"/>
                </a:cubicBezTo>
                <a:cubicBezTo>
                  <a:pt x="418" y="65"/>
                  <a:pt x="418" y="65"/>
                  <a:pt x="418" y="65"/>
                </a:cubicBezTo>
                <a:cubicBezTo>
                  <a:pt x="451" y="65"/>
                  <a:pt x="451" y="65"/>
                  <a:pt x="451" y="65"/>
                </a:cubicBezTo>
                <a:lnTo>
                  <a:pt x="451" y="98"/>
                </a:lnTo>
                <a:close/>
                <a:moveTo>
                  <a:pt x="402" y="16"/>
                </a:moveTo>
                <a:cubicBezTo>
                  <a:pt x="402" y="49"/>
                  <a:pt x="402" y="49"/>
                  <a:pt x="402" y="49"/>
                </a:cubicBezTo>
                <a:cubicBezTo>
                  <a:pt x="369" y="49"/>
                  <a:pt x="369" y="49"/>
                  <a:pt x="369" y="49"/>
                </a:cubicBezTo>
                <a:cubicBezTo>
                  <a:pt x="369" y="16"/>
                  <a:pt x="369" y="16"/>
                  <a:pt x="369" y="16"/>
                </a:cubicBezTo>
                <a:cubicBezTo>
                  <a:pt x="369" y="16"/>
                  <a:pt x="369" y="16"/>
                  <a:pt x="369" y="16"/>
                </a:cubicBezTo>
                <a:cubicBezTo>
                  <a:pt x="369" y="16"/>
                  <a:pt x="369" y="16"/>
                  <a:pt x="369" y="16"/>
                </a:cubicBezTo>
                <a:lnTo>
                  <a:pt x="402" y="16"/>
                </a:lnTo>
                <a:close/>
                <a:moveTo>
                  <a:pt x="353" y="16"/>
                </a:moveTo>
                <a:cubicBezTo>
                  <a:pt x="353" y="49"/>
                  <a:pt x="353" y="49"/>
                  <a:pt x="353" y="49"/>
                </a:cubicBezTo>
                <a:cubicBezTo>
                  <a:pt x="320" y="49"/>
                  <a:pt x="320" y="49"/>
                  <a:pt x="320" y="49"/>
                </a:cubicBezTo>
                <a:cubicBezTo>
                  <a:pt x="320" y="16"/>
                  <a:pt x="320" y="16"/>
                  <a:pt x="320" y="16"/>
                </a:cubicBezTo>
                <a:lnTo>
                  <a:pt x="353" y="16"/>
                </a:lnTo>
                <a:close/>
                <a:moveTo>
                  <a:pt x="271" y="16"/>
                </a:moveTo>
                <a:cubicBezTo>
                  <a:pt x="304" y="16"/>
                  <a:pt x="304" y="16"/>
                  <a:pt x="304" y="16"/>
                </a:cubicBezTo>
                <a:cubicBezTo>
                  <a:pt x="304" y="49"/>
                  <a:pt x="304" y="49"/>
                  <a:pt x="304" y="49"/>
                </a:cubicBezTo>
                <a:cubicBezTo>
                  <a:pt x="271" y="49"/>
                  <a:pt x="271" y="49"/>
                  <a:pt x="271" y="49"/>
                </a:cubicBezTo>
                <a:lnTo>
                  <a:pt x="271" y="16"/>
                </a:lnTo>
                <a:close/>
                <a:moveTo>
                  <a:pt x="222" y="65"/>
                </a:moveTo>
                <a:cubicBezTo>
                  <a:pt x="222" y="65"/>
                  <a:pt x="222" y="65"/>
                  <a:pt x="222" y="65"/>
                </a:cubicBezTo>
                <a:cubicBezTo>
                  <a:pt x="255" y="65"/>
                  <a:pt x="255" y="65"/>
                  <a:pt x="255" y="65"/>
                </a:cubicBezTo>
                <a:cubicBezTo>
                  <a:pt x="255" y="82"/>
                  <a:pt x="255" y="82"/>
                  <a:pt x="255" y="82"/>
                </a:cubicBezTo>
                <a:cubicBezTo>
                  <a:pt x="255" y="98"/>
                  <a:pt x="255" y="98"/>
                  <a:pt x="255" y="98"/>
                </a:cubicBezTo>
                <a:cubicBezTo>
                  <a:pt x="222" y="98"/>
                  <a:pt x="222" y="98"/>
                  <a:pt x="222" y="98"/>
                </a:cubicBezTo>
                <a:lnTo>
                  <a:pt x="222" y="65"/>
                </a:lnTo>
                <a:close/>
                <a:moveTo>
                  <a:pt x="222" y="114"/>
                </a:moveTo>
                <a:cubicBezTo>
                  <a:pt x="255" y="114"/>
                  <a:pt x="255" y="114"/>
                  <a:pt x="255" y="114"/>
                </a:cubicBezTo>
                <a:cubicBezTo>
                  <a:pt x="255" y="131"/>
                  <a:pt x="255" y="131"/>
                  <a:pt x="255" y="131"/>
                </a:cubicBezTo>
                <a:cubicBezTo>
                  <a:pt x="255" y="147"/>
                  <a:pt x="255" y="147"/>
                  <a:pt x="255" y="147"/>
                </a:cubicBezTo>
                <a:cubicBezTo>
                  <a:pt x="255" y="147"/>
                  <a:pt x="255" y="147"/>
                  <a:pt x="255" y="147"/>
                </a:cubicBezTo>
                <a:cubicBezTo>
                  <a:pt x="222" y="147"/>
                  <a:pt x="222" y="147"/>
                  <a:pt x="222" y="147"/>
                </a:cubicBezTo>
                <a:lnTo>
                  <a:pt x="222" y="114"/>
                </a:ln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9" name="AutoShape 16"/>
          <p:cNvSpPr>
            <a:spLocks noChangeAspect="1" noEditPoints="1"/>
          </p:cNvSpPr>
          <p:nvPr/>
        </p:nvSpPr>
        <p:spPr bwMode="auto">
          <a:xfrm>
            <a:off x="6215074" y="5357826"/>
            <a:ext cx="398462" cy="369887"/>
          </a:xfrm>
          <a:custGeom>
            <a:avLst/>
            <a:gdLst>
              <a:gd name="T0" fmla="*/ 2147483647 w 370"/>
              <a:gd name="T1" fmla="*/ 2147483647 h 344"/>
              <a:gd name="T2" fmla="*/ 2147483647 w 370"/>
              <a:gd name="T3" fmla="*/ 2147483647 h 344"/>
              <a:gd name="T4" fmla="*/ 2147483647 w 370"/>
              <a:gd name="T5" fmla="*/ 2147483647 h 344"/>
              <a:gd name="T6" fmla="*/ 2147483647 w 370"/>
              <a:gd name="T7" fmla="*/ 2147483647 h 344"/>
              <a:gd name="T8" fmla="*/ 2147483647 w 370"/>
              <a:gd name="T9" fmla="*/ 2147483647 h 344"/>
              <a:gd name="T10" fmla="*/ 2147483647 w 370"/>
              <a:gd name="T11" fmla="*/ 2147483647 h 344"/>
              <a:gd name="T12" fmla="*/ 2147483647 w 370"/>
              <a:gd name="T13" fmla="*/ 2147483647 h 344"/>
              <a:gd name="T14" fmla="*/ 2147483647 w 370"/>
              <a:gd name="T15" fmla="*/ 2147483647 h 344"/>
              <a:gd name="T16" fmla="*/ 2147483647 w 370"/>
              <a:gd name="T17" fmla="*/ 2147483647 h 344"/>
              <a:gd name="T18" fmla="*/ 2147483647 w 370"/>
              <a:gd name="T19" fmla="*/ 2147483647 h 344"/>
              <a:gd name="T20" fmla="*/ 2147483647 w 370"/>
              <a:gd name="T21" fmla="*/ 2147483647 h 344"/>
              <a:gd name="T22" fmla="*/ 2147483647 w 370"/>
              <a:gd name="T23" fmla="*/ 2147483647 h 344"/>
              <a:gd name="T24" fmla="*/ 2147483647 w 370"/>
              <a:gd name="T25" fmla="*/ 2147483647 h 344"/>
              <a:gd name="T26" fmla="*/ 2147483647 w 370"/>
              <a:gd name="T27" fmla="*/ 2147483647 h 344"/>
              <a:gd name="T28" fmla="*/ 2147483647 w 370"/>
              <a:gd name="T29" fmla="*/ 0 h 344"/>
              <a:gd name="T30" fmla="*/ 0 w 370"/>
              <a:gd name="T31" fmla="*/ 2147483647 h 344"/>
              <a:gd name="T32" fmla="*/ 0 w 370"/>
              <a:gd name="T33" fmla="*/ 2147483647 h 344"/>
              <a:gd name="T34" fmla="*/ 2147483647 w 370"/>
              <a:gd name="T35" fmla="*/ 2147483647 h 344"/>
              <a:gd name="T36" fmla="*/ 2147483647 w 370"/>
              <a:gd name="T37" fmla="*/ 2147483647 h 344"/>
              <a:gd name="T38" fmla="*/ 2147483647 w 370"/>
              <a:gd name="T39" fmla="*/ 2147483647 h 344"/>
              <a:gd name="T40" fmla="*/ 2147483647 w 370"/>
              <a:gd name="T41" fmla="*/ 2147483647 h 344"/>
              <a:gd name="T42" fmla="*/ 2147483647 w 370"/>
              <a:gd name="T43" fmla="*/ 2147483647 h 344"/>
              <a:gd name="T44" fmla="*/ 2147483647 w 370"/>
              <a:gd name="T45" fmla="*/ 2147483647 h 344"/>
              <a:gd name="T46" fmla="*/ 2147483647 w 370"/>
              <a:gd name="T47" fmla="*/ 2147483647 h 344"/>
              <a:gd name="T48" fmla="*/ 2147483647 w 370"/>
              <a:gd name="T49" fmla="*/ 2147483647 h 344"/>
              <a:gd name="T50" fmla="*/ 2147483647 w 370"/>
              <a:gd name="T51" fmla="*/ 2147483647 h 344"/>
              <a:gd name="T52" fmla="*/ 2147483647 w 370"/>
              <a:gd name="T53" fmla="*/ 2147483647 h 344"/>
              <a:gd name="T54" fmla="*/ 2147483647 w 370"/>
              <a:gd name="T55" fmla="*/ 2147483647 h 344"/>
              <a:gd name="T56" fmla="*/ 2147483647 w 370"/>
              <a:gd name="T57" fmla="*/ 2147483647 h 344"/>
              <a:gd name="T58" fmla="*/ 2147483647 w 370"/>
              <a:gd name="T59" fmla="*/ 2147483647 h 344"/>
              <a:gd name="T60" fmla="*/ 2147483647 w 370"/>
              <a:gd name="T61" fmla="*/ 2147483647 h 344"/>
              <a:gd name="T62" fmla="*/ 2147483647 w 370"/>
              <a:gd name="T63" fmla="*/ 2147483647 h 344"/>
              <a:gd name="T64" fmla="*/ 2147483647 w 370"/>
              <a:gd name="T65" fmla="*/ 2147483647 h 344"/>
              <a:gd name="T66" fmla="*/ 2147483647 w 370"/>
              <a:gd name="T67" fmla="*/ 2147483647 h 344"/>
              <a:gd name="T68" fmla="*/ 2147483647 w 370"/>
              <a:gd name="T69" fmla="*/ 2147483647 h 344"/>
              <a:gd name="T70" fmla="*/ 2147483647 w 370"/>
              <a:gd name="T71" fmla="*/ 2147483647 h 344"/>
              <a:gd name="T72" fmla="*/ 2147483647 w 370"/>
              <a:gd name="T73" fmla="*/ 2147483647 h 344"/>
              <a:gd name="T74" fmla="*/ 2147483647 w 370"/>
              <a:gd name="T75" fmla="*/ 2147483647 h 344"/>
              <a:gd name="T76" fmla="*/ 2147483647 w 370"/>
              <a:gd name="T77" fmla="*/ 2147483647 h 344"/>
              <a:gd name="T78" fmla="*/ 2147483647 w 370"/>
              <a:gd name="T79" fmla="*/ 2147483647 h 344"/>
              <a:gd name="T80" fmla="*/ 2147483647 w 370"/>
              <a:gd name="T81" fmla="*/ 2147483647 h 344"/>
              <a:gd name="T82" fmla="*/ 2147483647 w 370"/>
              <a:gd name="T83" fmla="*/ 2147483647 h 344"/>
              <a:gd name="T84" fmla="*/ 2147483647 w 370"/>
              <a:gd name="T85" fmla="*/ 2147483647 h 344"/>
              <a:gd name="T86" fmla="*/ 2147483647 w 370"/>
              <a:gd name="T87" fmla="*/ 2147483647 h 34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70"/>
              <a:gd name="T133" fmla="*/ 0 h 344"/>
              <a:gd name="T134" fmla="*/ 370 w 370"/>
              <a:gd name="T135" fmla="*/ 344 h 34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70" h="344">
                <a:moveTo>
                  <a:pt x="185" y="319"/>
                </a:moveTo>
                <a:cubicBezTo>
                  <a:pt x="202" y="319"/>
                  <a:pt x="202" y="319"/>
                  <a:pt x="202" y="319"/>
                </a:cubicBezTo>
                <a:cubicBezTo>
                  <a:pt x="207" y="319"/>
                  <a:pt x="211" y="315"/>
                  <a:pt x="211" y="309"/>
                </a:cubicBezTo>
                <a:cubicBezTo>
                  <a:pt x="211" y="304"/>
                  <a:pt x="211" y="304"/>
                  <a:pt x="211" y="304"/>
                </a:cubicBezTo>
                <a:cubicBezTo>
                  <a:pt x="211" y="298"/>
                  <a:pt x="207" y="294"/>
                  <a:pt x="202" y="294"/>
                </a:cubicBezTo>
                <a:cubicBezTo>
                  <a:pt x="185" y="294"/>
                  <a:pt x="185" y="294"/>
                  <a:pt x="185" y="294"/>
                </a:cubicBezTo>
                <a:cubicBezTo>
                  <a:pt x="179" y="294"/>
                  <a:pt x="175" y="298"/>
                  <a:pt x="175" y="304"/>
                </a:cubicBezTo>
                <a:cubicBezTo>
                  <a:pt x="175" y="309"/>
                  <a:pt x="175" y="309"/>
                  <a:pt x="175" y="309"/>
                </a:cubicBezTo>
                <a:cubicBezTo>
                  <a:pt x="175" y="315"/>
                  <a:pt x="179" y="319"/>
                  <a:pt x="185" y="319"/>
                </a:cubicBezTo>
                <a:close/>
                <a:moveTo>
                  <a:pt x="89" y="319"/>
                </a:moveTo>
                <a:cubicBezTo>
                  <a:pt x="106" y="319"/>
                  <a:pt x="106" y="319"/>
                  <a:pt x="106" y="319"/>
                </a:cubicBezTo>
                <a:cubicBezTo>
                  <a:pt x="111" y="319"/>
                  <a:pt x="116" y="315"/>
                  <a:pt x="116" y="309"/>
                </a:cubicBezTo>
                <a:cubicBezTo>
                  <a:pt x="116" y="304"/>
                  <a:pt x="116" y="304"/>
                  <a:pt x="116" y="304"/>
                </a:cubicBezTo>
                <a:cubicBezTo>
                  <a:pt x="116" y="298"/>
                  <a:pt x="111" y="294"/>
                  <a:pt x="106" y="294"/>
                </a:cubicBezTo>
                <a:cubicBezTo>
                  <a:pt x="89" y="294"/>
                  <a:pt x="89" y="294"/>
                  <a:pt x="89" y="294"/>
                </a:cubicBezTo>
                <a:cubicBezTo>
                  <a:pt x="84" y="294"/>
                  <a:pt x="79" y="298"/>
                  <a:pt x="79" y="304"/>
                </a:cubicBezTo>
                <a:cubicBezTo>
                  <a:pt x="79" y="309"/>
                  <a:pt x="79" y="309"/>
                  <a:pt x="79" y="309"/>
                </a:cubicBezTo>
                <a:cubicBezTo>
                  <a:pt x="79" y="315"/>
                  <a:pt x="84" y="319"/>
                  <a:pt x="89" y="319"/>
                </a:cubicBezTo>
                <a:close/>
                <a:moveTo>
                  <a:pt x="137" y="319"/>
                </a:moveTo>
                <a:cubicBezTo>
                  <a:pt x="154" y="319"/>
                  <a:pt x="154" y="319"/>
                  <a:pt x="154" y="319"/>
                </a:cubicBezTo>
                <a:cubicBezTo>
                  <a:pt x="159" y="319"/>
                  <a:pt x="164" y="315"/>
                  <a:pt x="164" y="309"/>
                </a:cubicBezTo>
                <a:cubicBezTo>
                  <a:pt x="164" y="304"/>
                  <a:pt x="164" y="304"/>
                  <a:pt x="164" y="304"/>
                </a:cubicBezTo>
                <a:cubicBezTo>
                  <a:pt x="164" y="298"/>
                  <a:pt x="159" y="294"/>
                  <a:pt x="154" y="294"/>
                </a:cubicBezTo>
                <a:cubicBezTo>
                  <a:pt x="137" y="294"/>
                  <a:pt x="137" y="294"/>
                  <a:pt x="137" y="294"/>
                </a:cubicBezTo>
                <a:cubicBezTo>
                  <a:pt x="131" y="294"/>
                  <a:pt x="127" y="298"/>
                  <a:pt x="127" y="304"/>
                </a:cubicBezTo>
                <a:cubicBezTo>
                  <a:pt x="127" y="309"/>
                  <a:pt x="127" y="309"/>
                  <a:pt x="127" y="309"/>
                </a:cubicBezTo>
                <a:cubicBezTo>
                  <a:pt x="127" y="315"/>
                  <a:pt x="131" y="319"/>
                  <a:pt x="137" y="319"/>
                </a:cubicBezTo>
                <a:close/>
                <a:moveTo>
                  <a:pt x="41" y="319"/>
                </a:moveTo>
                <a:cubicBezTo>
                  <a:pt x="58" y="319"/>
                  <a:pt x="58" y="319"/>
                  <a:pt x="58" y="319"/>
                </a:cubicBezTo>
                <a:cubicBezTo>
                  <a:pt x="63" y="319"/>
                  <a:pt x="68" y="315"/>
                  <a:pt x="68" y="309"/>
                </a:cubicBezTo>
                <a:cubicBezTo>
                  <a:pt x="68" y="304"/>
                  <a:pt x="68" y="304"/>
                  <a:pt x="68" y="304"/>
                </a:cubicBezTo>
                <a:cubicBezTo>
                  <a:pt x="68" y="298"/>
                  <a:pt x="63" y="294"/>
                  <a:pt x="58" y="294"/>
                </a:cubicBezTo>
                <a:cubicBezTo>
                  <a:pt x="41" y="294"/>
                  <a:pt x="41" y="294"/>
                  <a:pt x="41" y="294"/>
                </a:cubicBezTo>
                <a:cubicBezTo>
                  <a:pt x="36" y="294"/>
                  <a:pt x="31" y="298"/>
                  <a:pt x="31" y="304"/>
                </a:cubicBezTo>
                <a:cubicBezTo>
                  <a:pt x="31" y="309"/>
                  <a:pt x="31" y="309"/>
                  <a:pt x="31" y="309"/>
                </a:cubicBezTo>
                <a:cubicBezTo>
                  <a:pt x="31" y="315"/>
                  <a:pt x="36" y="319"/>
                  <a:pt x="41" y="319"/>
                </a:cubicBezTo>
                <a:close/>
                <a:moveTo>
                  <a:pt x="342" y="8"/>
                </a:moveTo>
                <a:cubicBezTo>
                  <a:pt x="335" y="8"/>
                  <a:pt x="328" y="11"/>
                  <a:pt x="323" y="16"/>
                </a:cubicBezTo>
                <a:cubicBezTo>
                  <a:pt x="322" y="16"/>
                  <a:pt x="322" y="16"/>
                  <a:pt x="322" y="17"/>
                </a:cubicBezTo>
                <a:cubicBezTo>
                  <a:pt x="322" y="17"/>
                  <a:pt x="322" y="17"/>
                  <a:pt x="322" y="17"/>
                </a:cubicBezTo>
                <a:cubicBezTo>
                  <a:pt x="244" y="94"/>
                  <a:pt x="244" y="94"/>
                  <a:pt x="244" y="94"/>
                </a:cubicBezTo>
                <a:cubicBezTo>
                  <a:pt x="244" y="70"/>
                  <a:pt x="244" y="70"/>
                  <a:pt x="244" y="70"/>
                </a:cubicBezTo>
                <a:cubicBezTo>
                  <a:pt x="244" y="70"/>
                  <a:pt x="244" y="70"/>
                  <a:pt x="244" y="70"/>
                </a:cubicBezTo>
                <a:cubicBezTo>
                  <a:pt x="244" y="40"/>
                  <a:pt x="244" y="40"/>
                  <a:pt x="244" y="40"/>
                </a:cubicBezTo>
                <a:cubicBezTo>
                  <a:pt x="244" y="19"/>
                  <a:pt x="227" y="0"/>
                  <a:pt x="204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18" y="0"/>
                  <a:pt x="0" y="19"/>
                  <a:pt x="0" y="40"/>
                </a:cubicBezTo>
                <a:cubicBezTo>
                  <a:pt x="0" y="233"/>
                  <a:pt x="0" y="233"/>
                  <a:pt x="0" y="233"/>
                </a:cubicBezTo>
                <a:cubicBezTo>
                  <a:pt x="0" y="251"/>
                  <a:pt x="0" y="251"/>
                  <a:pt x="0" y="251"/>
                </a:cubicBezTo>
                <a:cubicBezTo>
                  <a:pt x="0" y="273"/>
                  <a:pt x="0" y="273"/>
                  <a:pt x="0" y="273"/>
                </a:cubicBezTo>
                <a:cubicBezTo>
                  <a:pt x="0" y="273"/>
                  <a:pt x="0" y="273"/>
                  <a:pt x="0" y="273"/>
                </a:cubicBezTo>
                <a:cubicBezTo>
                  <a:pt x="0" y="304"/>
                  <a:pt x="0" y="304"/>
                  <a:pt x="0" y="304"/>
                </a:cubicBezTo>
                <a:cubicBezTo>
                  <a:pt x="0" y="326"/>
                  <a:pt x="18" y="344"/>
                  <a:pt x="41" y="344"/>
                </a:cubicBezTo>
                <a:cubicBezTo>
                  <a:pt x="204" y="344"/>
                  <a:pt x="204" y="344"/>
                  <a:pt x="204" y="344"/>
                </a:cubicBezTo>
                <a:cubicBezTo>
                  <a:pt x="227" y="344"/>
                  <a:pt x="244" y="326"/>
                  <a:pt x="244" y="298"/>
                </a:cubicBezTo>
                <a:cubicBezTo>
                  <a:pt x="244" y="167"/>
                  <a:pt x="244" y="167"/>
                  <a:pt x="244" y="167"/>
                </a:cubicBezTo>
                <a:cubicBezTo>
                  <a:pt x="314" y="104"/>
                  <a:pt x="314" y="104"/>
                  <a:pt x="314" y="104"/>
                </a:cubicBezTo>
                <a:cubicBezTo>
                  <a:pt x="317" y="101"/>
                  <a:pt x="317" y="97"/>
                  <a:pt x="314" y="94"/>
                </a:cubicBezTo>
                <a:cubicBezTo>
                  <a:pt x="311" y="91"/>
                  <a:pt x="307" y="91"/>
                  <a:pt x="304" y="94"/>
                </a:cubicBezTo>
                <a:cubicBezTo>
                  <a:pt x="194" y="204"/>
                  <a:pt x="194" y="204"/>
                  <a:pt x="194" y="204"/>
                </a:cubicBezTo>
                <a:cubicBezTo>
                  <a:pt x="192" y="199"/>
                  <a:pt x="188" y="195"/>
                  <a:pt x="184" y="190"/>
                </a:cubicBezTo>
                <a:cubicBezTo>
                  <a:pt x="181" y="188"/>
                  <a:pt x="177" y="186"/>
                  <a:pt x="175" y="184"/>
                </a:cubicBezTo>
                <a:cubicBezTo>
                  <a:pt x="333" y="26"/>
                  <a:pt x="333" y="26"/>
                  <a:pt x="333" y="26"/>
                </a:cubicBezTo>
                <a:cubicBezTo>
                  <a:pt x="335" y="24"/>
                  <a:pt x="338" y="22"/>
                  <a:pt x="342" y="22"/>
                </a:cubicBezTo>
                <a:cubicBezTo>
                  <a:pt x="350" y="22"/>
                  <a:pt x="356" y="29"/>
                  <a:pt x="356" y="36"/>
                </a:cubicBezTo>
                <a:cubicBezTo>
                  <a:pt x="356" y="40"/>
                  <a:pt x="355" y="43"/>
                  <a:pt x="352" y="46"/>
                </a:cubicBezTo>
                <a:cubicBezTo>
                  <a:pt x="352" y="46"/>
                  <a:pt x="352" y="46"/>
                  <a:pt x="352" y="46"/>
                </a:cubicBezTo>
                <a:cubicBezTo>
                  <a:pt x="352" y="46"/>
                  <a:pt x="352" y="47"/>
                  <a:pt x="352" y="47"/>
                </a:cubicBezTo>
                <a:cubicBezTo>
                  <a:pt x="352" y="47"/>
                  <a:pt x="352" y="47"/>
                  <a:pt x="352" y="47"/>
                </a:cubicBezTo>
                <a:cubicBezTo>
                  <a:pt x="323" y="75"/>
                  <a:pt x="323" y="75"/>
                  <a:pt x="323" y="75"/>
                </a:cubicBezTo>
                <a:cubicBezTo>
                  <a:pt x="320" y="78"/>
                  <a:pt x="320" y="83"/>
                  <a:pt x="323" y="85"/>
                </a:cubicBezTo>
                <a:cubicBezTo>
                  <a:pt x="325" y="88"/>
                  <a:pt x="330" y="88"/>
                  <a:pt x="333" y="85"/>
                </a:cubicBezTo>
                <a:cubicBezTo>
                  <a:pt x="362" y="56"/>
                  <a:pt x="362" y="56"/>
                  <a:pt x="362" y="56"/>
                </a:cubicBezTo>
                <a:cubicBezTo>
                  <a:pt x="362" y="56"/>
                  <a:pt x="362" y="56"/>
                  <a:pt x="362" y="56"/>
                </a:cubicBezTo>
                <a:cubicBezTo>
                  <a:pt x="367" y="51"/>
                  <a:pt x="370" y="44"/>
                  <a:pt x="370" y="36"/>
                </a:cubicBezTo>
                <a:cubicBezTo>
                  <a:pt x="370" y="21"/>
                  <a:pt x="358" y="8"/>
                  <a:pt x="342" y="8"/>
                </a:cubicBezTo>
                <a:close/>
                <a:moveTo>
                  <a:pt x="231" y="304"/>
                </a:moveTo>
                <a:cubicBezTo>
                  <a:pt x="231" y="319"/>
                  <a:pt x="219" y="330"/>
                  <a:pt x="204" y="330"/>
                </a:cubicBezTo>
                <a:cubicBezTo>
                  <a:pt x="41" y="330"/>
                  <a:pt x="41" y="330"/>
                  <a:pt x="41" y="330"/>
                </a:cubicBezTo>
                <a:cubicBezTo>
                  <a:pt x="26" y="330"/>
                  <a:pt x="13" y="319"/>
                  <a:pt x="13" y="304"/>
                </a:cubicBezTo>
                <a:cubicBezTo>
                  <a:pt x="13" y="290"/>
                  <a:pt x="13" y="284"/>
                  <a:pt x="13" y="284"/>
                </a:cubicBezTo>
                <a:cubicBezTo>
                  <a:pt x="231" y="284"/>
                  <a:pt x="231" y="284"/>
                  <a:pt x="231" y="284"/>
                </a:cubicBezTo>
                <a:lnTo>
                  <a:pt x="231" y="304"/>
                </a:lnTo>
                <a:close/>
                <a:moveTo>
                  <a:pt x="175" y="202"/>
                </a:moveTo>
                <a:cubicBezTo>
                  <a:pt x="180" y="207"/>
                  <a:pt x="184" y="214"/>
                  <a:pt x="184" y="214"/>
                </a:cubicBezTo>
                <a:cubicBezTo>
                  <a:pt x="178" y="220"/>
                  <a:pt x="178" y="220"/>
                  <a:pt x="178" y="220"/>
                </a:cubicBezTo>
                <a:cubicBezTo>
                  <a:pt x="171" y="222"/>
                  <a:pt x="156" y="228"/>
                  <a:pt x="150" y="231"/>
                </a:cubicBezTo>
                <a:cubicBezTo>
                  <a:pt x="150" y="230"/>
                  <a:pt x="150" y="230"/>
                  <a:pt x="150" y="229"/>
                </a:cubicBezTo>
                <a:cubicBezTo>
                  <a:pt x="152" y="222"/>
                  <a:pt x="154" y="209"/>
                  <a:pt x="155" y="204"/>
                </a:cubicBezTo>
                <a:cubicBezTo>
                  <a:pt x="165" y="194"/>
                  <a:pt x="165" y="194"/>
                  <a:pt x="165" y="194"/>
                </a:cubicBezTo>
                <a:cubicBezTo>
                  <a:pt x="165" y="194"/>
                  <a:pt x="170" y="196"/>
                  <a:pt x="175" y="202"/>
                </a:cubicBezTo>
                <a:close/>
                <a:moveTo>
                  <a:pt x="231" y="62"/>
                </a:moveTo>
                <a:cubicBezTo>
                  <a:pt x="231" y="62"/>
                  <a:pt x="231" y="62"/>
                  <a:pt x="231" y="62"/>
                </a:cubicBezTo>
                <a:cubicBezTo>
                  <a:pt x="231" y="101"/>
                  <a:pt x="231" y="101"/>
                  <a:pt x="231" y="101"/>
                </a:cubicBezTo>
                <a:cubicBezTo>
                  <a:pt x="231" y="101"/>
                  <a:pt x="231" y="101"/>
                  <a:pt x="231" y="101"/>
                </a:cubicBezTo>
                <a:cubicBezTo>
                  <a:pt x="231" y="108"/>
                  <a:pt x="231" y="108"/>
                  <a:pt x="231" y="108"/>
                </a:cubicBezTo>
                <a:cubicBezTo>
                  <a:pt x="143" y="195"/>
                  <a:pt x="143" y="195"/>
                  <a:pt x="143" y="195"/>
                </a:cubicBezTo>
                <a:cubicBezTo>
                  <a:pt x="143" y="195"/>
                  <a:pt x="143" y="195"/>
                  <a:pt x="143" y="195"/>
                </a:cubicBezTo>
                <a:cubicBezTo>
                  <a:pt x="142" y="196"/>
                  <a:pt x="142" y="198"/>
                  <a:pt x="141" y="199"/>
                </a:cubicBezTo>
                <a:cubicBezTo>
                  <a:pt x="141" y="199"/>
                  <a:pt x="141" y="199"/>
                  <a:pt x="141" y="199"/>
                </a:cubicBezTo>
                <a:cubicBezTo>
                  <a:pt x="141" y="200"/>
                  <a:pt x="140" y="207"/>
                  <a:pt x="139" y="215"/>
                </a:cubicBezTo>
                <a:cubicBezTo>
                  <a:pt x="138" y="219"/>
                  <a:pt x="137" y="223"/>
                  <a:pt x="136" y="226"/>
                </a:cubicBezTo>
                <a:cubicBezTo>
                  <a:pt x="136" y="228"/>
                  <a:pt x="136" y="229"/>
                  <a:pt x="136" y="230"/>
                </a:cubicBezTo>
                <a:cubicBezTo>
                  <a:pt x="135" y="231"/>
                  <a:pt x="135" y="231"/>
                  <a:pt x="135" y="231"/>
                </a:cubicBezTo>
                <a:cubicBezTo>
                  <a:pt x="135" y="231"/>
                  <a:pt x="135" y="232"/>
                  <a:pt x="135" y="232"/>
                </a:cubicBezTo>
                <a:cubicBezTo>
                  <a:pt x="135" y="232"/>
                  <a:pt x="135" y="232"/>
                  <a:pt x="135" y="232"/>
                </a:cubicBezTo>
                <a:cubicBezTo>
                  <a:pt x="135" y="233"/>
                  <a:pt x="135" y="234"/>
                  <a:pt x="135" y="235"/>
                </a:cubicBezTo>
                <a:cubicBezTo>
                  <a:pt x="135" y="239"/>
                  <a:pt x="137" y="241"/>
                  <a:pt x="139" y="243"/>
                </a:cubicBezTo>
                <a:cubicBezTo>
                  <a:pt x="141" y="245"/>
                  <a:pt x="143" y="246"/>
                  <a:pt x="147" y="247"/>
                </a:cubicBezTo>
                <a:cubicBezTo>
                  <a:pt x="147" y="247"/>
                  <a:pt x="147" y="247"/>
                  <a:pt x="147" y="247"/>
                </a:cubicBezTo>
                <a:cubicBezTo>
                  <a:pt x="148" y="247"/>
                  <a:pt x="150" y="246"/>
                  <a:pt x="151" y="246"/>
                </a:cubicBezTo>
                <a:cubicBezTo>
                  <a:pt x="152" y="245"/>
                  <a:pt x="161" y="242"/>
                  <a:pt x="169" y="238"/>
                </a:cubicBezTo>
                <a:cubicBezTo>
                  <a:pt x="177" y="235"/>
                  <a:pt x="185" y="232"/>
                  <a:pt x="185" y="232"/>
                </a:cubicBezTo>
                <a:cubicBezTo>
                  <a:pt x="185" y="232"/>
                  <a:pt x="185" y="232"/>
                  <a:pt x="185" y="232"/>
                </a:cubicBezTo>
                <a:cubicBezTo>
                  <a:pt x="185" y="232"/>
                  <a:pt x="185" y="232"/>
                  <a:pt x="185" y="232"/>
                </a:cubicBezTo>
                <a:cubicBezTo>
                  <a:pt x="186" y="232"/>
                  <a:pt x="186" y="231"/>
                  <a:pt x="187" y="230"/>
                </a:cubicBezTo>
                <a:cubicBezTo>
                  <a:pt x="187" y="230"/>
                  <a:pt x="187" y="230"/>
                  <a:pt x="187" y="230"/>
                </a:cubicBezTo>
                <a:cubicBezTo>
                  <a:pt x="231" y="187"/>
                  <a:pt x="231" y="187"/>
                  <a:pt x="231" y="187"/>
                </a:cubicBezTo>
                <a:cubicBezTo>
                  <a:pt x="231" y="271"/>
                  <a:pt x="231" y="271"/>
                  <a:pt x="231" y="271"/>
                </a:cubicBezTo>
                <a:cubicBezTo>
                  <a:pt x="13" y="271"/>
                  <a:pt x="13" y="271"/>
                  <a:pt x="13" y="271"/>
                </a:cubicBezTo>
                <a:cubicBezTo>
                  <a:pt x="13" y="251"/>
                  <a:pt x="13" y="251"/>
                  <a:pt x="13" y="251"/>
                </a:cubicBezTo>
                <a:cubicBezTo>
                  <a:pt x="13" y="251"/>
                  <a:pt x="13" y="250"/>
                  <a:pt x="13" y="250"/>
                </a:cubicBezTo>
                <a:cubicBezTo>
                  <a:pt x="13" y="233"/>
                  <a:pt x="13" y="233"/>
                  <a:pt x="13" y="233"/>
                </a:cubicBezTo>
                <a:cubicBezTo>
                  <a:pt x="13" y="55"/>
                  <a:pt x="13" y="55"/>
                  <a:pt x="13" y="55"/>
                </a:cubicBezTo>
                <a:cubicBezTo>
                  <a:pt x="231" y="55"/>
                  <a:pt x="231" y="55"/>
                  <a:pt x="231" y="55"/>
                </a:cubicBezTo>
                <a:lnTo>
                  <a:pt x="231" y="62"/>
                </a:lnTo>
                <a:close/>
                <a:moveTo>
                  <a:pt x="231" y="41"/>
                </a:moveTo>
                <a:cubicBezTo>
                  <a:pt x="13" y="41"/>
                  <a:pt x="13" y="41"/>
                  <a:pt x="13" y="41"/>
                </a:cubicBezTo>
                <a:cubicBezTo>
                  <a:pt x="13" y="40"/>
                  <a:pt x="13" y="40"/>
                  <a:pt x="13" y="40"/>
                </a:cubicBezTo>
                <a:cubicBezTo>
                  <a:pt x="13" y="25"/>
                  <a:pt x="26" y="14"/>
                  <a:pt x="41" y="14"/>
                </a:cubicBezTo>
                <a:cubicBezTo>
                  <a:pt x="204" y="14"/>
                  <a:pt x="204" y="14"/>
                  <a:pt x="204" y="14"/>
                </a:cubicBezTo>
                <a:cubicBezTo>
                  <a:pt x="219" y="14"/>
                  <a:pt x="231" y="25"/>
                  <a:pt x="231" y="40"/>
                </a:cubicBezTo>
                <a:cubicBezTo>
                  <a:pt x="231" y="41"/>
                  <a:pt x="231" y="41"/>
                  <a:pt x="231" y="41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" name="Freeform 3"/>
          <p:cNvSpPr>
            <a:spLocks noChangeAspect="1" noEditPoints="1"/>
          </p:cNvSpPr>
          <p:nvPr/>
        </p:nvSpPr>
        <p:spPr bwMode="auto">
          <a:xfrm>
            <a:off x="6858016" y="5357826"/>
            <a:ext cx="366713" cy="309562"/>
          </a:xfrm>
          <a:custGeom>
            <a:avLst/>
            <a:gdLst>
              <a:gd name="T0" fmla="*/ 2147483647 w 338"/>
              <a:gd name="T1" fmla="*/ 2147483647 h 286"/>
              <a:gd name="T2" fmla="*/ 2147483647 w 338"/>
              <a:gd name="T3" fmla="*/ 2147483647 h 286"/>
              <a:gd name="T4" fmla="*/ 2147483647 w 338"/>
              <a:gd name="T5" fmla="*/ 2147483647 h 286"/>
              <a:gd name="T6" fmla="*/ 2147483647 w 338"/>
              <a:gd name="T7" fmla="*/ 2147483647 h 286"/>
              <a:gd name="T8" fmla="*/ 2147483647 w 338"/>
              <a:gd name="T9" fmla="*/ 2147483647 h 286"/>
              <a:gd name="T10" fmla="*/ 2147483647 w 338"/>
              <a:gd name="T11" fmla="*/ 2147483647 h 286"/>
              <a:gd name="T12" fmla="*/ 2147483647 w 338"/>
              <a:gd name="T13" fmla="*/ 2147483647 h 286"/>
              <a:gd name="T14" fmla="*/ 2147483647 w 338"/>
              <a:gd name="T15" fmla="*/ 2147483647 h 286"/>
              <a:gd name="T16" fmla="*/ 2147483647 w 338"/>
              <a:gd name="T17" fmla="*/ 2147483647 h 286"/>
              <a:gd name="T18" fmla="*/ 2147483647 w 338"/>
              <a:gd name="T19" fmla="*/ 2147483647 h 286"/>
              <a:gd name="T20" fmla="*/ 2147483647 w 338"/>
              <a:gd name="T21" fmla="*/ 2147483647 h 286"/>
              <a:gd name="T22" fmla="*/ 2147483647 w 338"/>
              <a:gd name="T23" fmla="*/ 2147483647 h 286"/>
              <a:gd name="T24" fmla="*/ 2147483647 w 338"/>
              <a:gd name="T25" fmla="*/ 2147483647 h 286"/>
              <a:gd name="T26" fmla="*/ 2147483647 w 338"/>
              <a:gd name="T27" fmla="*/ 2147483647 h 286"/>
              <a:gd name="T28" fmla="*/ 2147483647 w 338"/>
              <a:gd name="T29" fmla="*/ 2147483647 h 286"/>
              <a:gd name="T30" fmla="*/ 2147483647 w 338"/>
              <a:gd name="T31" fmla="*/ 2147483647 h 286"/>
              <a:gd name="T32" fmla="*/ 2147483647 w 338"/>
              <a:gd name="T33" fmla="*/ 2147483647 h 286"/>
              <a:gd name="T34" fmla="*/ 2147483647 w 338"/>
              <a:gd name="T35" fmla="*/ 2147483647 h 286"/>
              <a:gd name="T36" fmla="*/ 2147483647 w 338"/>
              <a:gd name="T37" fmla="*/ 2147483647 h 286"/>
              <a:gd name="T38" fmla="*/ 2147483647 w 338"/>
              <a:gd name="T39" fmla="*/ 2147483647 h 286"/>
              <a:gd name="T40" fmla="*/ 2147483647 w 338"/>
              <a:gd name="T41" fmla="*/ 2147483647 h 286"/>
              <a:gd name="T42" fmla="*/ 2147483647 w 338"/>
              <a:gd name="T43" fmla="*/ 2147483647 h 286"/>
              <a:gd name="T44" fmla="*/ 2147483647 w 338"/>
              <a:gd name="T45" fmla="*/ 2147483647 h 286"/>
              <a:gd name="T46" fmla="*/ 2147483647 w 338"/>
              <a:gd name="T47" fmla="*/ 2147483647 h 286"/>
              <a:gd name="T48" fmla="*/ 2147483647 w 338"/>
              <a:gd name="T49" fmla="*/ 2147483647 h 286"/>
              <a:gd name="T50" fmla="*/ 2147483647 w 338"/>
              <a:gd name="T51" fmla="*/ 2147483647 h 286"/>
              <a:gd name="T52" fmla="*/ 2147483647 w 338"/>
              <a:gd name="T53" fmla="*/ 2147483647 h 286"/>
              <a:gd name="T54" fmla="*/ 2147483647 w 338"/>
              <a:gd name="T55" fmla="*/ 2147483647 h 286"/>
              <a:gd name="T56" fmla="*/ 2147483647 w 338"/>
              <a:gd name="T57" fmla="*/ 0 h 286"/>
              <a:gd name="T58" fmla="*/ 2147483647 w 338"/>
              <a:gd name="T59" fmla="*/ 0 h 286"/>
              <a:gd name="T60" fmla="*/ 2147483647 w 338"/>
              <a:gd name="T61" fmla="*/ 2147483647 h 286"/>
              <a:gd name="T62" fmla="*/ 2147483647 w 338"/>
              <a:gd name="T63" fmla="*/ 2147483647 h 286"/>
              <a:gd name="T64" fmla="*/ 2147483647 w 338"/>
              <a:gd name="T65" fmla="*/ 2147483647 h 286"/>
              <a:gd name="T66" fmla="*/ 2147483647 w 338"/>
              <a:gd name="T67" fmla="*/ 2147483647 h 286"/>
              <a:gd name="T68" fmla="*/ 0 w 338"/>
              <a:gd name="T69" fmla="*/ 2147483647 h 286"/>
              <a:gd name="T70" fmla="*/ 0 w 338"/>
              <a:gd name="T71" fmla="*/ 2147483647 h 286"/>
              <a:gd name="T72" fmla="*/ 2147483647 w 338"/>
              <a:gd name="T73" fmla="*/ 2147483647 h 286"/>
              <a:gd name="T74" fmla="*/ 2147483647 w 338"/>
              <a:gd name="T75" fmla="*/ 2147483647 h 286"/>
              <a:gd name="T76" fmla="*/ 2147483647 w 338"/>
              <a:gd name="T77" fmla="*/ 2147483647 h 286"/>
              <a:gd name="T78" fmla="*/ 2147483647 w 338"/>
              <a:gd name="T79" fmla="*/ 2147483647 h 286"/>
              <a:gd name="T80" fmla="*/ 2147483647 w 338"/>
              <a:gd name="T81" fmla="*/ 2147483647 h 28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38"/>
              <a:gd name="T124" fmla="*/ 0 h 286"/>
              <a:gd name="T125" fmla="*/ 338 w 338"/>
              <a:gd name="T126" fmla="*/ 286 h 28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38" h="286">
                <a:moveTo>
                  <a:pt x="84" y="162"/>
                </a:moveTo>
                <a:cubicBezTo>
                  <a:pt x="84" y="208"/>
                  <a:pt x="122" y="246"/>
                  <a:pt x="169" y="246"/>
                </a:cubicBezTo>
                <a:cubicBezTo>
                  <a:pt x="216" y="246"/>
                  <a:pt x="254" y="208"/>
                  <a:pt x="254" y="162"/>
                </a:cubicBezTo>
                <a:cubicBezTo>
                  <a:pt x="254" y="115"/>
                  <a:pt x="216" y="77"/>
                  <a:pt x="169" y="77"/>
                </a:cubicBezTo>
                <a:cubicBezTo>
                  <a:pt x="122" y="77"/>
                  <a:pt x="84" y="115"/>
                  <a:pt x="84" y="162"/>
                </a:cubicBezTo>
                <a:close/>
                <a:moveTo>
                  <a:pt x="238" y="162"/>
                </a:moveTo>
                <a:cubicBezTo>
                  <a:pt x="238" y="200"/>
                  <a:pt x="207" y="230"/>
                  <a:pt x="169" y="230"/>
                </a:cubicBezTo>
                <a:cubicBezTo>
                  <a:pt x="131" y="230"/>
                  <a:pt x="100" y="200"/>
                  <a:pt x="100" y="162"/>
                </a:cubicBezTo>
                <a:cubicBezTo>
                  <a:pt x="100" y="124"/>
                  <a:pt x="131" y="93"/>
                  <a:pt x="169" y="93"/>
                </a:cubicBezTo>
                <a:cubicBezTo>
                  <a:pt x="207" y="93"/>
                  <a:pt x="238" y="124"/>
                  <a:pt x="238" y="162"/>
                </a:cubicBezTo>
                <a:close/>
                <a:moveTo>
                  <a:pt x="330" y="132"/>
                </a:moveTo>
                <a:cubicBezTo>
                  <a:pt x="326" y="132"/>
                  <a:pt x="322" y="136"/>
                  <a:pt x="322" y="140"/>
                </a:cubicBezTo>
                <a:cubicBezTo>
                  <a:pt x="322" y="239"/>
                  <a:pt x="322" y="239"/>
                  <a:pt x="322" y="239"/>
                </a:cubicBezTo>
                <a:cubicBezTo>
                  <a:pt x="322" y="257"/>
                  <a:pt x="309" y="270"/>
                  <a:pt x="291" y="270"/>
                </a:cubicBezTo>
                <a:cubicBezTo>
                  <a:pt x="47" y="270"/>
                  <a:pt x="47" y="270"/>
                  <a:pt x="47" y="270"/>
                </a:cubicBezTo>
                <a:cubicBezTo>
                  <a:pt x="30" y="270"/>
                  <a:pt x="16" y="256"/>
                  <a:pt x="16" y="239"/>
                </a:cubicBezTo>
                <a:cubicBezTo>
                  <a:pt x="16" y="84"/>
                  <a:pt x="16" y="84"/>
                  <a:pt x="16" y="84"/>
                </a:cubicBezTo>
                <a:cubicBezTo>
                  <a:pt x="16" y="67"/>
                  <a:pt x="30" y="53"/>
                  <a:pt x="47" y="53"/>
                </a:cubicBezTo>
                <a:cubicBezTo>
                  <a:pt x="291" y="53"/>
                  <a:pt x="291" y="53"/>
                  <a:pt x="291" y="53"/>
                </a:cubicBezTo>
                <a:cubicBezTo>
                  <a:pt x="309" y="53"/>
                  <a:pt x="322" y="67"/>
                  <a:pt x="322" y="84"/>
                </a:cubicBezTo>
                <a:cubicBezTo>
                  <a:pt x="322" y="109"/>
                  <a:pt x="322" y="109"/>
                  <a:pt x="322" y="109"/>
                </a:cubicBezTo>
                <a:cubicBezTo>
                  <a:pt x="322" y="114"/>
                  <a:pt x="326" y="117"/>
                  <a:pt x="330" y="117"/>
                </a:cubicBezTo>
                <a:cubicBezTo>
                  <a:pt x="335" y="117"/>
                  <a:pt x="338" y="114"/>
                  <a:pt x="338" y="109"/>
                </a:cubicBezTo>
                <a:cubicBezTo>
                  <a:pt x="338" y="84"/>
                  <a:pt x="338" y="84"/>
                  <a:pt x="338" y="84"/>
                </a:cubicBezTo>
                <a:cubicBezTo>
                  <a:pt x="338" y="58"/>
                  <a:pt x="317" y="37"/>
                  <a:pt x="291" y="37"/>
                </a:cubicBezTo>
                <a:cubicBezTo>
                  <a:pt x="96" y="37"/>
                  <a:pt x="96" y="37"/>
                  <a:pt x="96" y="37"/>
                </a:cubicBezTo>
                <a:cubicBezTo>
                  <a:pt x="97" y="35"/>
                  <a:pt x="98" y="32"/>
                  <a:pt x="98" y="29"/>
                </a:cubicBezTo>
                <a:cubicBezTo>
                  <a:pt x="98" y="15"/>
                  <a:pt x="98" y="15"/>
                  <a:pt x="98" y="15"/>
                </a:cubicBezTo>
                <a:cubicBezTo>
                  <a:pt x="98" y="7"/>
                  <a:pt x="91" y="0"/>
                  <a:pt x="82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53" y="0"/>
                  <a:pt x="46" y="7"/>
                  <a:pt x="46" y="15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32"/>
                  <a:pt x="47" y="35"/>
                  <a:pt x="48" y="37"/>
                </a:cubicBezTo>
                <a:cubicBezTo>
                  <a:pt x="47" y="37"/>
                  <a:pt x="47" y="37"/>
                  <a:pt x="47" y="37"/>
                </a:cubicBezTo>
                <a:cubicBezTo>
                  <a:pt x="21" y="37"/>
                  <a:pt x="0" y="58"/>
                  <a:pt x="0" y="84"/>
                </a:cubicBezTo>
                <a:cubicBezTo>
                  <a:pt x="0" y="239"/>
                  <a:pt x="0" y="239"/>
                  <a:pt x="0" y="239"/>
                </a:cubicBezTo>
                <a:cubicBezTo>
                  <a:pt x="0" y="265"/>
                  <a:pt x="21" y="286"/>
                  <a:pt x="47" y="286"/>
                </a:cubicBezTo>
                <a:cubicBezTo>
                  <a:pt x="291" y="286"/>
                  <a:pt x="291" y="286"/>
                  <a:pt x="291" y="286"/>
                </a:cubicBezTo>
                <a:cubicBezTo>
                  <a:pt x="317" y="286"/>
                  <a:pt x="338" y="265"/>
                  <a:pt x="338" y="239"/>
                </a:cubicBezTo>
                <a:cubicBezTo>
                  <a:pt x="338" y="140"/>
                  <a:pt x="338" y="140"/>
                  <a:pt x="338" y="140"/>
                </a:cubicBezTo>
                <a:cubicBezTo>
                  <a:pt x="338" y="136"/>
                  <a:pt x="335" y="132"/>
                  <a:pt x="330" y="13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" name="Freeform 3"/>
          <p:cNvSpPr>
            <a:spLocks noChangeAspect="1" noEditPoints="1"/>
          </p:cNvSpPr>
          <p:nvPr/>
        </p:nvSpPr>
        <p:spPr bwMode="auto">
          <a:xfrm>
            <a:off x="6143636" y="6000768"/>
            <a:ext cx="563563" cy="261938"/>
          </a:xfrm>
          <a:custGeom>
            <a:avLst/>
            <a:gdLst>
              <a:gd name="T0" fmla="*/ 2147483647 w 448"/>
              <a:gd name="T1" fmla="*/ 2147483647 h 208"/>
              <a:gd name="T2" fmla="*/ 2147483647 w 448"/>
              <a:gd name="T3" fmla="*/ 2147483647 h 208"/>
              <a:gd name="T4" fmla="*/ 2147483647 w 448"/>
              <a:gd name="T5" fmla="*/ 2147483647 h 208"/>
              <a:gd name="T6" fmla="*/ 2147483647 w 448"/>
              <a:gd name="T7" fmla="*/ 2147483647 h 208"/>
              <a:gd name="T8" fmla="*/ 2147483647 w 448"/>
              <a:gd name="T9" fmla="*/ 2147483647 h 208"/>
              <a:gd name="T10" fmla="*/ 2147483647 w 448"/>
              <a:gd name="T11" fmla="*/ 2147483647 h 208"/>
              <a:gd name="T12" fmla="*/ 2147483647 w 448"/>
              <a:gd name="T13" fmla="*/ 2147483647 h 208"/>
              <a:gd name="T14" fmla="*/ 2147483647 w 448"/>
              <a:gd name="T15" fmla="*/ 2147483647 h 208"/>
              <a:gd name="T16" fmla="*/ 2147483647 w 448"/>
              <a:gd name="T17" fmla="*/ 2147483647 h 208"/>
              <a:gd name="T18" fmla="*/ 2147483647 w 448"/>
              <a:gd name="T19" fmla="*/ 2147483647 h 208"/>
              <a:gd name="T20" fmla="*/ 2147483647 w 448"/>
              <a:gd name="T21" fmla="*/ 2147483647 h 208"/>
              <a:gd name="T22" fmla="*/ 2147483647 w 448"/>
              <a:gd name="T23" fmla="*/ 2147483647 h 208"/>
              <a:gd name="T24" fmla="*/ 2147483647 w 448"/>
              <a:gd name="T25" fmla="*/ 2147483647 h 208"/>
              <a:gd name="T26" fmla="*/ 2147483647 w 448"/>
              <a:gd name="T27" fmla="*/ 2147483647 h 208"/>
              <a:gd name="T28" fmla="*/ 2147483647 w 448"/>
              <a:gd name="T29" fmla="*/ 2147483647 h 208"/>
              <a:gd name="T30" fmla="*/ 2147483647 w 448"/>
              <a:gd name="T31" fmla="*/ 2147483647 h 208"/>
              <a:gd name="T32" fmla="*/ 2147483647 w 448"/>
              <a:gd name="T33" fmla="*/ 2147483647 h 208"/>
              <a:gd name="T34" fmla="*/ 2147483647 w 448"/>
              <a:gd name="T35" fmla="*/ 2147483647 h 208"/>
              <a:gd name="T36" fmla="*/ 2147483647 w 448"/>
              <a:gd name="T37" fmla="*/ 2147483647 h 208"/>
              <a:gd name="T38" fmla="*/ 2147483647 w 448"/>
              <a:gd name="T39" fmla="*/ 2147483647 h 208"/>
              <a:gd name="T40" fmla="*/ 2147483647 w 448"/>
              <a:gd name="T41" fmla="*/ 2147483647 h 208"/>
              <a:gd name="T42" fmla="*/ 2147483647 w 448"/>
              <a:gd name="T43" fmla="*/ 2147483647 h 208"/>
              <a:gd name="T44" fmla="*/ 2147483647 w 448"/>
              <a:gd name="T45" fmla="*/ 2147483647 h 208"/>
              <a:gd name="T46" fmla="*/ 2147483647 w 448"/>
              <a:gd name="T47" fmla="*/ 2147483647 h 208"/>
              <a:gd name="T48" fmla="*/ 2147483647 w 448"/>
              <a:gd name="T49" fmla="*/ 2147483647 h 208"/>
              <a:gd name="T50" fmla="*/ 2147483647 w 448"/>
              <a:gd name="T51" fmla="*/ 2147483647 h 208"/>
              <a:gd name="T52" fmla="*/ 2147483647 w 448"/>
              <a:gd name="T53" fmla="*/ 2147483647 h 208"/>
              <a:gd name="T54" fmla="*/ 2147483647 w 448"/>
              <a:gd name="T55" fmla="*/ 2147483647 h 208"/>
              <a:gd name="T56" fmla="*/ 2147483647 w 448"/>
              <a:gd name="T57" fmla="*/ 2147483647 h 208"/>
              <a:gd name="T58" fmla="*/ 2147483647 w 448"/>
              <a:gd name="T59" fmla="*/ 2147483647 h 208"/>
              <a:gd name="T60" fmla="*/ 2147483647 w 448"/>
              <a:gd name="T61" fmla="*/ 2147483647 h 208"/>
              <a:gd name="T62" fmla="*/ 2147483647 w 448"/>
              <a:gd name="T63" fmla="*/ 2147483647 h 208"/>
              <a:gd name="T64" fmla="*/ 2147483647 w 448"/>
              <a:gd name="T65" fmla="*/ 2147483647 h 208"/>
              <a:gd name="T66" fmla="*/ 2147483647 w 448"/>
              <a:gd name="T67" fmla="*/ 2147483647 h 2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48"/>
              <a:gd name="T103" fmla="*/ 0 h 208"/>
              <a:gd name="T104" fmla="*/ 448 w 448"/>
              <a:gd name="T105" fmla="*/ 208 h 2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48" h="208">
                <a:moveTo>
                  <a:pt x="447" y="114"/>
                </a:moveTo>
                <a:cubicBezTo>
                  <a:pt x="446" y="110"/>
                  <a:pt x="442" y="107"/>
                  <a:pt x="437" y="108"/>
                </a:cubicBezTo>
                <a:cubicBezTo>
                  <a:pt x="433" y="109"/>
                  <a:pt x="431" y="114"/>
                  <a:pt x="432" y="118"/>
                </a:cubicBezTo>
                <a:cubicBezTo>
                  <a:pt x="432" y="120"/>
                  <a:pt x="432" y="122"/>
                  <a:pt x="432" y="125"/>
                </a:cubicBezTo>
                <a:cubicBezTo>
                  <a:pt x="432" y="142"/>
                  <a:pt x="427" y="154"/>
                  <a:pt x="423" y="161"/>
                </a:cubicBezTo>
                <a:cubicBezTo>
                  <a:pt x="420" y="164"/>
                  <a:pt x="418" y="167"/>
                  <a:pt x="416" y="169"/>
                </a:cubicBezTo>
                <a:cubicBezTo>
                  <a:pt x="416" y="169"/>
                  <a:pt x="416" y="169"/>
                  <a:pt x="416" y="169"/>
                </a:cubicBezTo>
                <a:cubicBezTo>
                  <a:pt x="413" y="169"/>
                  <a:pt x="410" y="169"/>
                  <a:pt x="408" y="169"/>
                </a:cubicBezTo>
                <a:cubicBezTo>
                  <a:pt x="408" y="167"/>
                  <a:pt x="408" y="165"/>
                  <a:pt x="408" y="163"/>
                </a:cubicBezTo>
                <a:cubicBezTo>
                  <a:pt x="408" y="139"/>
                  <a:pt x="388" y="119"/>
                  <a:pt x="363" y="119"/>
                </a:cubicBezTo>
                <a:cubicBezTo>
                  <a:pt x="339" y="119"/>
                  <a:pt x="319" y="139"/>
                  <a:pt x="319" y="163"/>
                </a:cubicBezTo>
                <a:cubicBezTo>
                  <a:pt x="319" y="165"/>
                  <a:pt x="319" y="167"/>
                  <a:pt x="319" y="169"/>
                </a:cubicBezTo>
                <a:cubicBezTo>
                  <a:pt x="266" y="169"/>
                  <a:pt x="197" y="169"/>
                  <a:pt x="140" y="169"/>
                </a:cubicBezTo>
                <a:cubicBezTo>
                  <a:pt x="141" y="167"/>
                  <a:pt x="141" y="165"/>
                  <a:pt x="141" y="163"/>
                </a:cubicBezTo>
                <a:cubicBezTo>
                  <a:pt x="141" y="139"/>
                  <a:pt x="121" y="119"/>
                  <a:pt x="96" y="119"/>
                </a:cubicBezTo>
                <a:cubicBezTo>
                  <a:pt x="71" y="119"/>
                  <a:pt x="52" y="139"/>
                  <a:pt x="51" y="163"/>
                </a:cubicBezTo>
                <a:cubicBezTo>
                  <a:pt x="51" y="165"/>
                  <a:pt x="52" y="167"/>
                  <a:pt x="52" y="169"/>
                </a:cubicBezTo>
                <a:cubicBezTo>
                  <a:pt x="40" y="169"/>
                  <a:pt x="32" y="169"/>
                  <a:pt x="29" y="169"/>
                </a:cubicBezTo>
                <a:cubicBezTo>
                  <a:pt x="23" y="169"/>
                  <a:pt x="21" y="167"/>
                  <a:pt x="19" y="163"/>
                </a:cubicBezTo>
                <a:cubicBezTo>
                  <a:pt x="17" y="159"/>
                  <a:pt x="16" y="152"/>
                  <a:pt x="16" y="147"/>
                </a:cubicBezTo>
                <a:cubicBezTo>
                  <a:pt x="16" y="136"/>
                  <a:pt x="21" y="126"/>
                  <a:pt x="30" y="118"/>
                </a:cubicBezTo>
                <a:cubicBezTo>
                  <a:pt x="44" y="105"/>
                  <a:pt x="67" y="96"/>
                  <a:pt x="85" y="90"/>
                </a:cubicBezTo>
                <a:cubicBezTo>
                  <a:pt x="95" y="87"/>
                  <a:pt x="103" y="85"/>
                  <a:pt x="109" y="84"/>
                </a:cubicBezTo>
                <a:cubicBezTo>
                  <a:pt x="114" y="83"/>
                  <a:pt x="117" y="82"/>
                  <a:pt x="119" y="82"/>
                </a:cubicBezTo>
                <a:cubicBezTo>
                  <a:pt x="384" y="82"/>
                  <a:pt x="384" y="82"/>
                  <a:pt x="384" y="82"/>
                </a:cubicBezTo>
                <a:cubicBezTo>
                  <a:pt x="385" y="82"/>
                  <a:pt x="386" y="82"/>
                  <a:pt x="386" y="83"/>
                </a:cubicBezTo>
                <a:cubicBezTo>
                  <a:pt x="392" y="84"/>
                  <a:pt x="406" y="89"/>
                  <a:pt x="417" y="97"/>
                </a:cubicBezTo>
                <a:cubicBezTo>
                  <a:pt x="420" y="100"/>
                  <a:pt x="425" y="99"/>
                  <a:pt x="428" y="96"/>
                </a:cubicBezTo>
                <a:cubicBezTo>
                  <a:pt x="430" y="92"/>
                  <a:pt x="430" y="87"/>
                  <a:pt x="426" y="84"/>
                </a:cubicBezTo>
                <a:cubicBezTo>
                  <a:pt x="412" y="74"/>
                  <a:pt x="397" y="69"/>
                  <a:pt x="390" y="67"/>
                </a:cubicBezTo>
                <a:cubicBezTo>
                  <a:pt x="380" y="55"/>
                  <a:pt x="333" y="0"/>
                  <a:pt x="248" y="0"/>
                </a:cubicBezTo>
                <a:cubicBezTo>
                  <a:pt x="165" y="0"/>
                  <a:pt x="123" y="53"/>
                  <a:pt x="113" y="67"/>
                </a:cubicBezTo>
                <a:cubicBezTo>
                  <a:pt x="105" y="68"/>
                  <a:pt x="82" y="73"/>
                  <a:pt x="60" y="82"/>
                </a:cubicBezTo>
                <a:cubicBezTo>
                  <a:pt x="46" y="88"/>
                  <a:pt x="31" y="96"/>
                  <a:pt x="20" y="106"/>
                </a:cubicBezTo>
                <a:cubicBezTo>
                  <a:pt x="8" y="116"/>
                  <a:pt x="0" y="130"/>
                  <a:pt x="0" y="147"/>
                </a:cubicBezTo>
                <a:cubicBezTo>
                  <a:pt x="0" y="153"/>
                  <a:pt x="1" y="162"/>
                  <a:pt x="5" y="170"/>
                </a:cubicBezTo>
                <a:cubicBezTo>
                  <a:pt x="8" y="178"/>
                  <a:pt x="17" y="185"/>
                  <a:pt x="29" y="185"/>
                </a:cubicBezTo>
                <a:cubicBezTo>
                  <a:pt x="29" y="185"/>
                  <a:pt x="29" y="185"/>
                  <a:pt x="29" y="185"/>
                </a:cubicBezTo>
                <a:cubicBezTo>
                  <a:pt x="32" y="185"/>
                  <a:pt x="42" y="185"/>
                  <a:pt x="57" y="185"/>
                </a:cubicBezTo>
                <a:cubicBezTo>
                  <a:pt x="65" y="199"/>
                  <a:pt x="79" y="208"/>
                  <a:pt x="96" y="208"/>
                </a:cubicBezTo>
                <a:cubicBezTo>
                  <a:pt x="113" y="208"/>
                  <a:pt x="127" y="199"/>
                  <a:pt x="135" y="185"/>
                </a:cubicBezTo>
                <a:cubicBezTo>
                  <a:pt x="195" y="185"/>
                  <a:pt x="269" y="185"/>
                  <a:pt x="324" y="185"/>
                </a:cubicBezTo>
                <a:cubicBezTo>
                  <a:pt x="332" y="199"/>
                  <a:pt x="347" y="208"/>
                  <a:pt x="363" y="208"/>
                </a:cubicBezTo>
                <a:cubicBezTo>
                  <a:pt x="380" y="208"/>
                  <a:pt x="395" y="199"/>
                  <a:pt x="402" y="185"/>
                </a:cubicBezTo>
                <a:cubicBezTo>
                  <a:pt x="402" y="185"/>
                  <a:pt x="402" y="185"/>
                  <a:pt x="402" y="185"/>
                </a:cubicBezTo>
                <a:cubicBezTo>
                  <a:pt x="405" y="185"/>
                  <a:pt x="419" y="185"/>
                  <a:pt x="419" y="185"/>
                </a:cubicBezTo>
                <a:cubicBezTo>
                  <a:pt x="420" y="185"/>
                  <a:pt x="422" y="185"/>
                  <a:pt x="423" y="184"/>
                </a:cubicBezTo>
                <a:cubicBezTo>
                  <a:pt x="424" y="183"/>
                  <a:pt x="448" y="166"/>
                  <a:pt x="448" y="125"/>
                </a:cubicBezTo>
                <a:cubicBezTo>
                  <a:pt x="448" y="121"/>
                  <a:pt x="448" y="117"/>
                  <a:pt x="447" y="114"/>
                </a:cubicBezTo>
                <a:close/>
                <a:moveTo>
                  <a:pt x="368" y="66"/>
                </a:moveTo>
                <a:cubicBezTo>
                  <a:pt x="256" y="66"/>
                  <a:pt x="256" y="66"/>
                  <a:pt x="256" y="66"/>
                </a:cubicBezTo>
                <a:cubicBezTo>
                  <a:pt x="256" y="16"/>
                  <a:pt x="256" y="16"/>
                  <a:pt x="256" y="16"/>
                </a:cubicBezTo>
                <a:cubicBezTo>
                  <a:pt x="296" y="18"/>
                  <a:pt x="326" y="32"/>
                  <a:pt x="346" y="47"/>
                </a:cubicBezTo>
                <a:cubicBezTo>
                  <a:pt x="355" y="54"/>
                  <a:pt x="363" y="61"/>
                  <a:pt x="368" y="66"/>
                </a:cubicBezTo>
                <a:close/>
                <a:moveTo>
                  <a:pt x="240" y="16"/>
                </a:moveTo>
                <a:cubicBezTo>
                  <a:pt x="240" y="66"/>
                  <a:pt x="240" y="66"/>
                  <a:pt x="240" y="66"/>
                </a:cubicBezTo>
                <a:cubicBezTo>
                  <a:pt x="134" y="66"/>
                  <a:pt x="134" y="66"/>
                  <a:pt x="134" y="66"/>
                </a:cubicBezTo>
                <a:cubicBezTo>
                  <a:pt x="149" y="49"/>
                  <a:pt x="183" y="18"/>
                  <a:pt x="240" y="16"/>
                </a:cubicBezTo>
                <a:close/>
                <a:moveTo>
                  <a:pt x="96" y="192"/>
                </a:moveTo>
                <a:cubicBezTo>
                  <a:pt x="80" y="192"/>
                  <a:pt x="68" y="179"/>
                  <a:pt x="67" y="163"/>
                </a:cubicBezTo>
                <a:cubicBezTo>
                  <a:pt x="68" y="148"/>
                  <a:pt x="80" y="135"/>
                  <a:pt x="96" y="135"/>
                </a:cubicBezTo>
                <a:cubicBezTo>
                  <a:pt x="112" y="135"/>
                  <a:pt x="125" y="148"/>
                  <a:pt x="125" y="163"/>
                </a:cubicBezTo>
                <a:cubicBezTo>
                  <a:pt x="125" y="179"/>
                  <a:pt x="112" y="192"/>
                  <a:pt x="96" y="192"/>
                </a:cubicBezTo>
                <a:close/>
                <a:moveTo>
                  <a:pt x="363" y="192"/>
                </a:moveTo>
                <a:cubicBezTo>
                  <a:pt x="347" y="192"/>
                  <a:pt x="335" y="179"/>
                  <a:pt x="335" y="163"/>
                </a:cubicBezTo>
                <a:cubicBezTo>
                  <a:pt x="335" y="148"/>
                  <a:pt x="347" y="135"/>
                  <a:pt x="363" y="135"/>
                </a:cubicBezTo>
                <a:cubicBezTo>
                  <a:pt x="379" y="135"/>
                  <a:pt x="392" y="148"/>
                  <a:pt x="392" y="163"/>
                </a:cubicBezTo>
                <a:cubicBezTo>
                  <a:pt x="392" y="179"/>
                  <a:pt x="379" y="192"/>
                  <a:pt x="363" y="19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" name="Freeform 3"/>
          <p:cNvSpPr>
            <a:spLocks noChangeAspect="1" noEditPoints="1"/>
          </p:cNvSpPr>
          <p:nvPr/>
        </p:nvSpPr>
        <p:spPr bwMode="auto">
          <a:xfrm>
            <a:off x="8143900" y="5857892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" name="Freeform 3"/>
          <p:cNvSpPr>
            <a:spLocks noChangeAspect="1" noEditPoints="1"/>
          </p:cNvSpPr>
          <p:nvPr/>
        </p:nvSpPr>
        <p:spPr bwMode="auto">
          <a:xfrm>
            <a:off x="6500826" y="5786454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4" name="Freeform 3"/>
          <p:cNvSpPr>
            <a:spLocks noChangeAspect="1" noEditPoints="1"/>
          </p:cNvSpPr>
          <p:nvPr/>
        </p:nvSpPr>
        <p:spPr bwMode="auto">
          <a:xfrm>
            <a:off x="6929454" y="5929330"/>
            <a:ext cx="342900" cy="276225"/>
          </a:xfrm>
          <a:custGeom>
            <a:avLst/>
            <a:gdLst>
              <a:gd name="T0" fmla="*/ 2147483647 w 418"/>
              <a:gd name="T1" fmla="*/ 2147483647 h 336"/>
              <a:gd name="T2" fmla="*/ 2147483647 w 418"/>
              <a:gd name="T3" fmla="*/ 2147483647 h 336"/>
              <a:gd name="T4" fmla="*/ 2147483647 w 418"/>
              <a:gd name="T5" fmla="*/ 2147483647 h 336"/>
              <a:gd name="T6" fmla="*/ 2147483647 w 418"/>
              <a:gd name="T7" fmla="*/ 2147483647 h 336"/>
              <a:gd name="T8" fmla="*/ 2147483647 w 418"/>
              <a:gd name="T9" fmla="*/ 2147483647 h 336"/>
              <a:gd name="T10" fmla="*/ 2147483647 w 418"/>
              <a:gd name="T11" fmla="*/ 2147483647 h 336"/>
              <a:gd name="T12" fmla="*/ 2147483647 w 418"/>
              <a:gd name="T13" fmla="*/ 2147483647 h 336"/>
              <a:gd name="T14" fmla="*/ 2147483647 w 418"/>
              <a:gd name="T15" fmla="*/ 2147483647 h 336"/>
              <a:gd name="T16" fmla="*/ 2147483647 w 418"/>
              <a:gd name="T17" fmla="*/ 2147483647 h 336"/>
              <a:gd name="T18" fmla="*/ 2147483647 w 418"/>
              <a:gd name="T19" fmla="*/ 2147483647 h 336"/>
              <a:gd name="T20" fmla="*/ 2147483647 w 418"/>
              <a:gd name="T21" fmla="*/ 2147483647 h 336"/>
              <a:gd name="T22" fmla="*/ 2147483647 w 418"/>
              <a:gd name="T23" fmla="*/ 2147483647 h 336"/>
              <a:gd name="T24" fmla="*/ 2147483647 w 418"/>
              <a:gd name="T25" fmla="*/ 2147483647 h 336"/>
              <a:gd name="T26" fmla="*/ 2147483647 w 418"/>
              <a:gd name="T27" fmla="*/ 2147483647 h 336"/>
              <a:gd name="T28" fmla="*/ 2147483647 w 418"/>
              <a:gd name="T29" fmla="*/ 2147483647 h 336"/>
              <a:gd name="T30" fmla="*/ 2147483647 w 418"/>
              <a:gd name="T31" fmla="*/ 2147483647 h 336"/>
              <a:gd name="T32" fmla="*/ 2147483647 w 418"/>
              <a:gd name="T33" fmla="*/ 2147483647 h 336"/>
              <a:gd name="T34" fmla="*/ 2147483647 w 418"/>
              <a:gd name="T35" fmla="*/ 2147483647 h 336"/>
              <a:gd name="T36" fmla="*/ 2147483647 w 418"/>
              <a:gd name="T37" fmla="*/ 2147483647 h 336"/>
              <a:gd name="T38" fmla="*/ 2147483647 w 418"/>
              <a:gd name="T39" fmla="*/ 2147483647 h 336"/>
              <a:gd name="T40" fmla="*/ 2147483647 w 418"/>
              <a:gd name="T41" fmla="*/ 2147483647 h 336"/>
              <a:gd name="T42" fmla="*/ 2147483647 w 418"/>
              <a:gd name="T43" fmla="*/ 2147483647 h 336"/>
              <a:gd name="T44" fmla="*/ 2147483647 w 418"/>
              <a:gd name="T45" fmla="*/ 2147483647 h 336"/>
              <a:gd name="T46" fmla="*/ 2147483647 w 418"/>
              <a:gd name="T47" fmla="*/ 2147483647 h 336"/>
              <a:gd name="T48" fmla="*/ 2147483647 w 418"/>
              <a:gd name="T49" fmla="*/ 2147483647 h 336"/>
              <a:gd name="T50" fmla="*/ 2147483647 w 418"/>
              <a:gd name="T51" fmla="*/ 2147483647 h 336"/>
              <a:gd name="T52" fmla="*/ 2147483647 w 418"/>
              <a:gd name="T53" fmla="*/ 2147483647 h 336"/>
              <a:gd name="T54" fmla="*/ 2147483647 w 418"/>
              <a:gd name="T55" fmla="*/ 2147483647 h 336"/>
              <a:gd name="T56" fmla="*/ 2147483647 w 418"/>
              <a:gd name="T57" fmla="*/ 2147483647 h 336"/>
              <a:gd name="T58" fmla="*/ 2147483647 w 418"/>
              <a:gd name="T59" fmla="*/ 2147483647 h 336"/>
              <a:gd name="T60" fmla="*/ 2147483647 w 418"/>
              <a:gd name="T61" fmla="*/ 2147483647 h 336"/>
              <a:gd name="T62" fmla="*/ 2147483647 w 418"/>
              <a:gd name="T63" fmla="*/ 2147483647 h 336"/>
              <a:gd name="T64" fmla="*/ 2147483647 w 418"/>
              <a:gd name="T65" fmla="*/ 2147483647 h 336"/>
              <a:gd name="T66" fmla="*/ 2147483647 w 418"/>
              <a:gd name="T67" fmla="*/ 2147483647 h 336"/>
              <a:gd name="T68" fmla="*/ 2147483647 w 418"/>
              <a:gd name="T69" fmla="*/ 2147483647 h 336"/>
              <a:gd name="T70" fmla="*/ 2147483647 w 418"/>
              <a:gd name="T71" fmla="*/ 2147483647 h 336"/>
              <a:gd name="T72" fmla="*/ 2147483647 w 418"/>
              <a:gd name="T73" fmla="*/ 2147483647 h 336"/>
              <a:gd name="T74" fmla="*/ 2147483647 w 418"/>
              <a:gd name="T75" fmla="*/ 2147483647 h 336"/>
              <a:gd name="T76" fmla="*/ 2147483647 w 418"/>
              <a:gd name="T77" fmla="*/ 2147483647 h 336"/>
              <a:gd name="T78" fmla="*/ 2147483647 w 418"/>
              <a:gd name="T79" fmla="*/ 2147483647 h 336"/>
              <a:gd name="T80" fmla="*/ 2147483647 w 418"/>
              <a:gd name="T81" fmla="*/ 2147483647 h 336"/>
              <a:gd name="T82" fmla="*/ 2147483647 w 418"/>
              <a:gd name="T83" fmla="*/ 2147483647 h 336"/>
              <a:gd name="T84" fmla="*/ 2147483647 w 418"/>
              <a:gd name="T85" fmla="*/ 2147483647 h 336"/>
              <a:gd name="T86" fmla="*/ 2147483647 w 418"/>
              <a:gd name="T87" fmla="*/ 2147483647 h 336"/>
              <a:gd name="T88" fmla="*/ 2147483647 w 418"/>
              <a:gd name="T89" fmla="*/ 0 h 336"/>
              <a:gd name="T90" fmla="*/ 2147483647 w 418"/>
              <a:gd name="T91" fmla="*/ 0 h 336"/>
              <a:gd name="T92" fmla="*/ 2147483647 w 418"/>
              <a:gd name="T93" fmla="*/ 2147483647 h 336"/>
              <a:gd name="T94" fmla="*/ 2147483647 w 418"/>
              <a:gd name="T95" fmla="*/ 2147483647 h 336"/>
              <a:gd name="T96" fmla="*/ 2147483647 w 418"/>
              <a:gd name="T97" fmla="*/ 2147483647 h 336"/>
              <a:gd name="T98" fmla="*/ 0 w 418"/>
              <a:gd name="T99" fmla="*/ 2147483647 h 336"/>
              <a:gd name="T100" fmla="*/ 0 w 418"/>
              <a:gd name="T101" fmla="*/ 2147483647 h 336"/>
              <a:gd name="T102" fmla="*/ 2147483647 w 418"/>
              <a:gd name="T103" fmla="*/ 2147483647 h 336"/>
              <a:gd name="T104" fmla="*/ 2147483647 w 418"/>
              <a:gd name="T105" fmla="*/ 2147483647 h 336"/>
              <a:gd name="T106" fmla="*/ 2147483647 w 418"/>
              <a:gd name="T107" fmla="*/ 2147483647 h 336"/>
              <a:gd name="T108" fmla="*/ 2147483647 w 418"/>
              <a:gd name="T109" fmla="*/ 2147483647 h 336"/>
              <a:gd name="T110" fmla="*/ 2147483647 w 418"/>
              <a:gd name="T111" fmla="*/ 2147483647 h 336"/>
              <a:gd name="T112" fmla="*/ 2147483647 w 418"/>
              <a:gd name="T113" fmla="*/ 2147483647 h 336"/>
              <a:gd name="T114" fmla="*/ 2147483647 w 418"/>
              <a:gd name="T115" fmla="*/ 2147483647 h 336"/>
              <a:gd name="T116" fmla="*/ 2147483647 w 418"/>
              <a:gd name="T117" fmla="*/ 2147483647 h 336"/>
              <a:gd name="T118" fmla="*/ 2147483647 w 418"/>
              <a:gd name="T119" fmla="*/ 2147483647 h 336"/>
              <a:gd name="T120" fmla="*/ 2147483647 w 418"/>
              <a:gd name="T121" fmla="*/ 2147483647 h 336"/>
              <a:gd name="T122" fmla="*/ 2147483647 w 418"/>
              <a:gd name="T123" fmla="*/ 2147483647 h 336"/>
              <a:gd name="T124" fmla="*/ 2147483647 w 418"/>
              <a:gd name="T125" fmla="*/ 2147483647 h 3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18"/>
              <a:gd name="T190" fmla="*/ 0 h 336"/>
              <a:gd name="T191" fmla="*/ 418 w 418"/>
              <a:gd name="T192" fmla="*/ 336 h 3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18" h="336">
                <a:moveTo>
                  <a:pt x="103" y="187"/>
                </a:moveTo>
                <a:cubicBezTo>
                  <a:pt x="103" y="246"/>
                  <a:pt x="150" y="293"/>
                  <a:pt x="209" y="293"/>
                </a:cubicBezTo>
                <a:cubicBezTo>
                  <a:pt x="267" y="293"/>
                  <a:pt x="315" y="246"/>
                  <a:pt x="315" y="187"/>
                </a:cubicBezTo>
                <a:cubicBezTo>
                  <a:pt x="315" y="129"/>
                  <a:pt x="267" y="82"/>
                  <a:pt x="209" y="82"/>
                </a:cubicBezTo>
                <a:cubicBezTo>
                  <a:pt x="150" y="82"/>
                  <a:pt x="103" y="129"/>
                  <a:pt x="103" y="187"/>
                </a:cubicBezTo>
                <a:close/>
                <a:moveTo>
                  <a:pt x="235" y="130"/>
                </a:moveTo>
                <a:cubicBezTo>
                  <a:pt x="235" y="161"/>
                  <a:pt x="235" y="161"/>
                  <a:pt x="235" y="161"/>
                </a:cubicBezTo>
                <a:cubicBezTo>
                  <a:pt x="266" y="161"/>
                  <a:pt x="266" y="161"/>
                  <a:pt x="266" y="161"/>
                </a:cubicBezTo>
                <a:cubicBezTo>
                  <a:pt x="275" y="161"/>
                  <a:pt x="282" y="168"/>
                  <a:pt x="282" y="177"/>
                </a:cubicBezTo>
                <a:cubicBezTo>
                  <a:pt x="282" y="198"/>
                  <a:pt x="282" y="198"/>
                  <a:pt x="282" y="198"/>
                </a:cubicBezTo>
                <a:cubicBezTo>
                  <a:pt x="282" y="207"/>
                  <a:pt x="275" y="214"/>
                  <a:pt x="266" y="214"/>
                </a:cubicBezTo>
                <a:cubicBezTo>
                  <a:pt x="235" y="214"/>
                  <a:pt x="235" y="214"/>
                  <a:pt x="235" y="214"/>
                </a:cubicBezTo>
                <a:cubicBezTo>
                  <a:pt x="235" y="245"/>
                  <a:pt x="235" y="245"/>
                  <a:pt x="235" y="245"/>
                </a:cubicBezTo>
                <a:cubicBezTo>
                  <a:pt x="235" y="254"/>
                  <a:pt x="228" y="261"/>
                  <a:pt x="219" y="261"/>
                </a:cubicBezTo>
                <a:cubicBezTo>
                  <a:pt x="198" y="261"/>
                  <a:pt x="198" y="261"/>
                  <a:pt x="198" y="261"/>
                </a:cubicBezTo>
                <a:cubicBezTo>
                  <a:pt x="189" y="261"/>
                  <a:pt x="182" y="254"/>
                  <a:pt x="182" y="245"/>
                </a:cubicBezTo>
                <a:cubicBezTo>
                  <a:pt x="182" y="214"/>
                  <a:pt x="182" y="214"/>
                  <a:pt x="182" y="214"/>
                </a:cubicBezTo>
                <a:cubicBezTo>
                  <a:pt x="152" y="214"/>
                  <a:pt x="152" y="214"/>
                  <a:pt x="152" y="214"/>
                </a:cubicBezTo>
                <a:cubicBezTo>
                  <a:pt x="143" y="214"/>
                  <a:pt x="136" y="207"/>
                  <a:pt x="136" y="198"/>
                </a:cubicBezTo>
                <a:cubicBezTo>
                  <a:pt x="136" y="177"/>
                  <a:pt x="136" y="177"/>
                  <a:pt x="136" y="177"/>
                </a:cubicBezTo>
                <a:cubicBezTo>
                  <a:pt x="136" y="168"/>
                  <a:pt x="143" y="161"/>
                  <a:pt x="152" y="161"/>
                </a:cubicBezTo>
                <a:cubicBezTo>
                  <a:pt x="182" y="161"/>
                  <a:pt x="182" y="161"/>
                  <a:pt x="182" y="161"/>
                </a:cubicBezTo>
                <a:cubicBezTo>
                  <a:pt x="182" y="130"/>
                  <a:pt x="182" y="130"/>
                  <a:pt x="182" y="130"/>
                </a:cubicBezTo>
                <a:cubicBezTo>
                  <a:pt x="182" y="121"/>
                  <a:pt x="189" y="114"/>
                  <a:pt x="198" y="114"/>
                </a:cubicBezTo>
                <a:cubicBezTo>
                  <a:pt x="219" y="114"/>
                  <a:pt x="219" y="114"/>
                  <a:pt x="219" y="114"/>
                </a:cubicBezTo>
                <a:cubicBezTo>
                  <a:pt x="228" y="114"/>
                  <a:pt x="235" y="121"/>
                  <a:pt x="235" y="130"/>
                </a:cubicBezTo>
                <a:close/>
                <a:moveTo>
                  <a:pt x="410" y="102"/>
                </a:moveTo>
                <a:cubicBezTo>
                  <a:pt x="405" y="102"/>
                  <a:pt x="402" y="106"/>
                  <a:pt x="402" y="110"/>
                </a:cubicBezTo>
                <a:cubicBezTo>
                  <a:pt x="402" y="110"/>
                  <a:pt x="402" y="110"/>
                  <a:pt x="402" y="110"/>
                </a:cubicBezTo>
                <a:cubicBezTo>
                  <a:pt x="402" y="311"/>
                  <a:pt x="402" y="311"/>
                  <a:pt x="402" y="311"/>
                </a:cubicBezTo>
                <a:cubicBezTo>
                  <a:pt x="402" y="316"/>
                  <a:pt x="397" y="320"/>
                  <a:pt x="392" y="320"/>
                </a:cubicBezTo>
                <a:cubicBezTo>
                  <a:pt x="25" y="320"/>
                  <a:pt x="25" y="320"/>
                  <a:pt x="25" y="320"/>
                </a:cubicBezTo>
                <a:cubicBezTo>
                  <a:pt x="20" y="320"/>
                  <a:pt x="16" y="316"/>
                  <a:pt x="16" y="311"/>
                </a:cubicBezTo>
                <a:cubicBezTo>
                  <a:pt x="16" y="64"/>
                  <a:pt x="16" y="64"/>
                  <a:pt x="16" y="64"/>
                </a:cubicBezTo>
                <a:cubicBezTo>
                  <a:pt x="16" y="59"/>
                  <a:pt x="20" y="55"/>
                  <a:pt x="25" y="55"/>
                </a:cubicBezTo>
                <a:cubicBezTo>
                  <a:pt x="392" y="55"/>
                  <a:pt x="392" y="55"/>
                  <a:pt x="392" y="55"/>
                </a:cubicBezTo>
                <a:cubicBezTo>
                  <a:pt x="397" y="55"/>
                  <a:pt x="402" y="59"/>
                  <a:pt x="402" y="64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2" y="82"/>
                  <a:pt x="405" y="86"/>
                  <a:pt x="410" y="86"/>
                </a:cubicBezTo>
                <a:cubicBezTo>
                  <a:pt x="414" y="86"/>
                  <a:pt x="418" y="82"/>
                  <a:pt x="418" y="78"/>
                </a:cubicBezTo>
                <a:cubicBezTo>
                  <a:pt x="418" y="64"/>
                  <a:pt x="418" y="64"/>
                  <a:pt x="418" y="64"/>
                </a:cubicBezTo>
                <a:cubicBezTo>
                  <a:pt x="418" y="50"/>
                  <a:pt x="406" y="39"/>
                  <a:pt x="392" y="39"/>
                </a:cubicBezTo>
                <a:cubicBezTo>
                  <a:pt x="286" y="39"/>
                  <a:pt x="286" y="39"/>
                  <a:pt x="286" y="39"/>
                </a:cubicBezTo>
                <a:cubicBezTo>
                  <a:pt x="286" y="24"/>
                  <a:pt x="286" y="24"/>
                  <a:pt x="286" y="24"/>
                </a:cubicBezTo>
                <a:cubicBezTo>
                  <a:pt x="286" y="11"/>
                  <a:pt x="275" y="0"/>
                  <a:pt x="262" y="0"/>
                </a:cubicBezTo>
                <a:cubicBezTo>
                  <a:pt x="156" y="0"/>
                  <a:pt x="156" y="0"/>
                  <a:pt x="156" y="0"/>
                </a:cubicBezTo>
                <a:cubicBezTo>
                  <a:pt x="143" y="0"/>
                  <a:pt x="132" y="11"/>
                  <a:pt x="132" y="24"/>
                </a:cubicBezTo>
                <a:cubicBezTo>
                  <a:pt x="132" y="39"/>
                  <a:pt x="132" y="39"/>
                  <a:pt x="132" y="39"/>
                </a:cubicBezTo>
                <a:cubicBezTo>
                  <a:pt x="25" y="39"/>
                  <a:pt x="25" y="39"/>
                  <a:pt x="25" y="39"/>
                </a:cubicBezTo>
                <a:cubicBezTo>
                  <a:pt x="11" y="39"/>
                  <a:pt x="0" y="50"/>
                  <a:pt x="0" y="64"/>
                </a:cubicBezTo>
                <a:cubicBezTo>
                  <a:pt x="0" y="311"/>
                  <a:pt x="0" y="311"/>
                  <a:pt x="0" y="311"/>
                </a:cubicBezTo>
                <a:cubicBezTo>
                  <a:pt x="0" y="325"/>
                  <a:pt x="11" y="336"/>
                  <a:pt x="25" y="336"/>
                </a:cubicBezTo>
                <a:cubicBezTo>
                  <a:pt x="392" y="336"/>
                  <a:pt x="392" y="336"/>
                  <a:pt x="392" y="336"/>
                </a:cubicBezTo>
                <a:cubicBezTo>
                  <a:pt x="406" y="336"/>
                  <a:pt x="418" y="325"/>
                  <a:pt x="418" y="311"/>
                </a:cubicBezTo>
                <a:cubicBezTo>
                  <a:pt x="418" y="110"/>
                  <a:pt x="418" y="110"/>
                  <a:pt x="418" y="110"/>
                </a:cubicBezTo>
                <a:cubicBezTo>
                  <a:pt x="418" y="106"/>
                  <a:pt x="414" y="102"/>
                  <a:pt x="410" y="102"/>
                </a:cubicBezTo>
                <a:close/>
                <a:moveTo>
                  <a:pt x="156" y="16"/>
                </a:moveTo>
                <a:cubicBezTo>
                  <a:pt x="262" y="16"/>
                  <a:pt x="262" y="16"/>
                  <a:pt x="262" y="16"/>
                </a:cubicBezTo>
                <a:cubicBezTo>
                  <a:pt x="266" y="16"/>
                  <a:pt x="270" y="19"/>
                  <a:pt x="270" y="24"/>
                </a:cubicBezTo>
                <a:cubicBezTo>
                  <a:pt x="270" y="39"/>
                  <a:pt x="270" y="39"/>
                  <a:pt x="270" y="39"/>
                </a:cubicBezTo>
                <a:cubicBezTo>
                  <a:pt x="148" y="39"/>
                  <a:pt x="148" y="39"/>
                  <a:pt x="148" y="39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48" y="19"/>
                  <a:pt x="151" y="16"/>
                  <a:pt x="156" y="16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643174" y="5429264"/>
            <a:ext cx="2659063" cy="5847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285F"/>
                </a:solidFill>
                <a:latin typeface="Comic Sans MS" panose="030F0702030302020204" pitchFamily="66" charset="0"/>
              </a:rPr>
              <a:t>“50 </a:t>
            </a:r>
            <a:r>
              <a:rPr lang="en-US" sz="1600" b="1" dirty="0" err="1" smtClean="0">
                <a:solidFill>
                  <a:srgbClr val="00285F"/>
                </a:solidFill>
                <a:latin typeface="Comic Sans MS" panose="030F0702030302020204" pitchFamily="66" charset="0"/>
              </a:rPr>
              <a:t>bilhões</a:t>
            </a:r>
            <a:r>
              <a:rPr lang="en-US" sz="1600" b="1" dirty="0" smtClean="0">
                <a:solidFill>
                  <a:srgbClr val="00285F"/>
                </a:solidFill>
                <a:latin typeface="Comic Sans MS" panose="030F0702030302020204" pitchFamily="66" charset="0"/>
              </a:rPr>
              <a:t> de </a:t>
            </a:r>
            <a:r>
              <a:rPr lang="en-US" sz="1600" b="1" dirty="0" err="1" smtClean="0">
                <a:solidFill>
                  <a:srgbClr val="00285F"/>
                </a:solidFill>
                <a:latin typeface="Comic Sans MS" panose="030F0702030302020204" pitchFamily="66" charset="0"/>
              </a:rPr>
              <a:t>dispositivos</a:t>
            </a:r>
            <a:r>
              <a:rPr lang="en-US" sz="1600" b="1" dirty="0" smtClean="0">
                <a:solidFill>
                  <a:srgbClr val="00285F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 smtClean="0">
                <a:solidFill>
                  <a:srgbClr val="00285F"/>
                </a:solidFill>
                <a:latin typeface="Comic Sans MS" panose="030F0702030302020204" pitchFamily="66" charset="0"/>
              </a:rPr>
              <a:t>em</a:t>
            </a:r>
            <a:r>
              <a:rPr lang="en-US" sz="1600" b="1" dirty="0" smtClean="0">
                <a:solidFill>
                  <a:srgbClr val="00285F"/>
                </a:solidFill>
                <a:latin typeface="Comic Sans MS" panose="030F0702030302020204" pitchFamily="66" charset="0"/>
              </a:rPr>
              <a:t> 2020”!</a:t>
            </a:r>
            <a:endParaRPr lang="en-US" dirty="0">
              <a:solidFill>
                <a:srgbClr val="00285F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Freeform 17"/>
          <p:cNvSpPr>
            <a:spLocks noChangeAspect="1"/>
          </p:cNvSpPr>
          <p:nvPr/>
        </p:nvSpPr>
        <p:spPr bwMode="auto">
          <a:xfrm>
            <a:off x="5857884" y="4286256"/>
            <a:ext cx="2903538" cy="2285992"/>
          </a:xfrm>
          <a:custGeom>
            <a:avLst/>
            <a:gdLst>
              <a:gd name="T0" fmla="*/ 2147483647 w 733"/>
              <a:gd name="T1" fmla="*/ 2147483647 h 912"/>
              <a:gd name="T2" fmla="*/ 0 w 733"/>
              <a:gd name="T3" fmla="*/ 2147483647 h 912"/>
              <a:gd name="T4" fmla="*/ 0 w 733"/>
              <a:gd name="T5" fmla="*/ 2147483647 h 912"/>
              <a:gd name="T6" fmla="*/ 0 w 733"/>
              <a:gd name="T7" fmla="*/ 2147483647 h 912"/>
              <a:gd name="T8" fmla="*/ 2147483647 w 733"/>
              <a:gd name="T9" fmla="*/ 0 h 912"/>
              <a:gd name="T10" fmla="*/ 2147483647 w 733"/>
              <a:gd name="T11" fmla="*/ 0 h 912"/>
              <a:gd name="T12" fmla="*/ 2147483647 w 733"/>
              <a:gd name="T13" fmla="*/ 0 h 912"/>
              <a:gd name="T14" fmla="*/ 2147483647 w 733"/>
              <a:gd name="T15" fmla="*/ 2147483647 h 912"/>
              <a:gd name="T16" fmla="*/ 2147483647 w 733"/>
              <a:gd name="T17" fmla="*/ 2147483647 h 912"/>
              <a:gd name="T18" fmla="*/ 2147483647 w 733"/>
              <a:gd name="T19" fmla="*/ 2147483647 h 912"/>
              <a:gd name="T20" fmla="*/ 2147483647 w 733"/>
              <a:gd name="T21" fmla="*/ 2147483647 h 912"/>
              <a:gd name="T22" fmla="*/ 2147483647 w 733"/>
              <a:gd name="T23" fmla="*/ 2147483647 h 912"/>
              <a:gd name="T24" fmla="*/ 2147483647 w 733"/>
              <a:gd name="T25" fmla="*/ 2147483647 h 912"/>
              <a:gd name="T26" fmla="*/ 2147483647 w 733"/>
              <a:gd name="T27" fmla="*/ 2147483647 h 912"/>
              <a:gd name="T28" fmla="*/ 2147483647 w 733"/>
              <a:gd name="T29" fmla="*/ 2147483647 h 912"/>
              <a:gd name="T30" fmla="*/ 2147483647 w 733"/>
              <a:gd name="T31" fmla="*/ 2147483647 h 912"/>
              <a:gd name="T32" fmla="*/ 2147483647 w 733"/>
              <a:gd name="T33" fmla="*/ 2147483647 h 912"/>
              <a:gd name="T34" fmla="*/ 2147483647 w 733"/>
              <a:gd name="T35" fmla="*/ 2147483647 h 912"/>
              <a:gd name="T36" fmla="*/ 2147483647 w 733"/>
              <a:gd name="T37" fmla="*/ 2147483647 h 912"/>
              <a:gd name="T38" fmla="*/ 2147483647 w 733"/>
              <a:gd name="T39" fmla="*/ 2147483647 h 912"/>
              <a:gd name="T40" fmla="*/ 2147483647 w 733"/>
              <a:gd name="T41" fmla="*/ 2147483647 h 912"/>
              <a:gd name="T42" fmla="*/ 2147483647 w 733"/>
              <a:gd name="T43" fmla="*/ 2147483647 h 912"/>
              <a:gd name="T44" fmla="*/ 2147483647 w 733"/>
              <a:gd name="T45" fmla="*/ 2147483647 h 912"/>
              <a:gd name="T46" fmla="*/ 2147483647 w 733"/>
              <a:gd name="T47" fmla="*/ 2147483647 h 912"/>
              <a:gd name="T48" fmla="*/ 2147483647 w 733"/>
              <a:gd name="T49" fmla="*/ 2147483647 h 912"/>
              <a:gd name="T50" fmla="*/ 2147483647 w 733"/>
              <a:gd name="T51" fmla="*/ 2147483647 h 912"/>
              <a:gd name="T52" fmla="*/ 2147483647 w 733"/>
              <a:gd name="T53" fmla="*/ 2147483647 h 912"/>
              <a:gd name="T54" fmla="*/ 2147483647 w 733"/>
              <a:gd name="T55" fmla="*/ 2147483647 h 912"/>
              <a:gd name="T56" fmla="*/ 2147483647 w 733"/>
              <a:gd name="T57" fmla="*/ 2147483647 h 912"/>
              <a:gd name="T58" fmla="*/ 2147483647 w 733"/>
              <a:gd name="T59" fmla="*/ 2147483647 h 912"/>
              <a:gd name="T60" fmla="*/ 2147483647 w 733"/>
              <a:gd name="T61" fmla="*/ 2147483647 h 912"/>
              <a:gd name="T62" fmla="*/ 2147483647 w 733"/>
              <a:gd name="T63" fmla="*/ 2147483647 h 912"/>
              <a:gd name="T64" fmla="*/ 2147483647 w 733"/>
              <a:gd name="T65" fmla="*/ 2147483647 h 912"/>
              <a:gd name="T66" fmla="*/ 2147483647 w 733"/>
              <a:gd name="T67" fmla="*/ 2147483647 h 912"/>
              <a:gd name="T68" fmla="*/ 2147483647 w 733"/>
              <a:gd name="T69" fmla="*/ 2147483647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33"/>
              <a:gd name="T106" fmla="*/ 0 h 912"/>
              <a:gd name="T107" fmla="*/ 733 w 733"/>
              <a:gd name="T108" fmla="*/ 912 h 9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33" h="912">
                <a:moveTo>
                  <a:pt x="30" y="912"/>
                </a:moveTo>
                <a:cubicBezTo>
                  <a:pt x="13" y="912"/>
                  <a:pt x="0" y="898"/>
                  <a:pt x="0" y="881"/>
                </a:cubicBezTo>
                <a:cubicBezTo>
                  <a:pt x="0" y="881"/>
                  <a:pt x="0" y="881"/>
                  <a:pt x="0" y="88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3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702" y="0"/>
                  <a:pt x="702" y="0"/>
                  <a:pt x="702" y="0"/>
                </a:cubicBezTo>
                <a:cubicBezTo>
                  <a:pt x="719" y="0"/>
                  <a:pt x="733" y="14"/>
                  <a:pt x="733" y="31"/>
                </a:cubicBezTo>
                <a:cubicBezTo>
                  <a:pt x="733" y="31"/>
                  <a:pt x="733" y="31"/>
                  <a:pt x="733" y="31"/>
                </a:cubicBezTo>
                <a:cubicBezTo>
                  <a:pt x="733" y="53"/>
                  <a:pt x="733" y="53"/>
                  <a:pt x="733" y="53"/>
                </a:cubicBezTo>
                <a:cubicBezTo>
                  <a:pt x="733" y="57"/>
                  <a:pt x="729" y="61"/>
                  <a:pt x="725" y="61"/>
                </a:cubicBezTo>
                <a:cubicBezTo>
                  <a:pt x="725" y="61"/>
                  <a:pt x="725" y="61"/>
                  <a:pt x="725" y="61"/>
                </a:cubicBezTo>
                <a:cubicBezTo>
                  <a:pt x="720" y="61"/>
                  <a:pt x="717" y="57"/>
                  <a:pt x="717" y="53"/>
                </a:cubicBezTo>
                <a:cubicBezTo>
                  <a:pt x="717" y="53"/>
                  <a:pt x="717" y="53"/>
                  <a:pt x="717" y="53"/>
                </a:cubicBezTo>
                <a:cubicBezTo>
                  <a:pt x="717" y="31"/>
                  <a:pt x="717" y="31"/>
                  <a:pt x="717" y="31"/>
                </a:cubicBezTo>
                <a:cubicBezTo>
                  <a:pt x="716" y="23"/>
                  <a:pt x="710" y="16"/>
                  <a:pt x="702" y="16"/>
                </a:cubicBezTo>
                <a:cubicBezTo>
                  <a:pt x="702" y="16"/>
                  <a:pt x="702" y="16"/>
                  <a:pt x="702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22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881"/>
                  <a:pt x="16" y="881"/>
                  <a:pt x="16" y="881"/>
                </a:cubicBezTo>
                <a:cubicBezTo>
                  <a:pt x="16" y="889"/>
                  <a:pt x="22" y="896"/>
                  <a:pt x="30" y="896"/>
                </a:cubicBezTo>
                <a:cubicBezTo>
                  <a:pt x="30" y="896"/>
                  <a:pt x="30" y="896"/>
                  <a:pt x="30" y="896"/>
                </a:cubicBezTo>
                <a:cubicBezTo>
                  <a:pt x="702" y="896"/>
                  <a:pt x="702" y="896"/>
                  <a:pt x="702" y="896"/>
                </a:cubicBezTo>
                <a:cubicBezTo>
                  <a:pt x="710" y="896"/>
                  <a:pt x="716" y="889"/>
                  <a:pt x="717" y="881"/>
                </a:cubicBezTo>
                <a:cubicBezTo>
                  <a:pt x="717" y="881"/>
                  <a:pt x="717" y="881"/>
                  <a:pt x="717" y="881"/>
                </a:cubicBezTo>
                <a:cubicBezTo>
                  <a:pt x="717" y="82"/>
                  <a:pt x="717" y="82"/>
                  <a:pt x="717" y="82"/>
                </a:cubicBezTo>
                <a:cubicBezTo>
                  <a:pt x="717" y="78"/>
                  <a:pt x="720" y="74"/>
                  <a:pt x="725" y="74"/>
                </a:cubicBezTo>
                <a:cubicBezTo>
                  <a:pt x="725" y="74"/>
                  <a:pt x="725" y="74"/>
                  <a:pt x="725" y="74"/>
                </a:cubicBezTo>
                <a:cubicBezTo>
                  <a:pt x="729" y="74"/>
                  <a:pt x="733" y="78"/>
                  <a:pt x="733" y="82"/>
                </a:cubicBezTo>
                <a:cubicBezTo>
                  <a:pt x="733" y="82"/>
                  <a:pt x="733" y="82"/>
                  <a:pt x="733" y="82"/>
                </a:cubicBezTo>
                <a:cubicBezTo>
                  <a:pt x="733" y="881"/>
                  <a:pt x="733" y="881"/>
                  <a:pt x="733" y="881"/>
                </a:cubicBezTo>
                <a:cubicBezTo>
                  <a:pt x="733" y="898"/>
                  <a:pt x="719" y="912"/>
                  <a:pt x="702" y="912"/>
                </a:cubicBezTo>
                <a:cubicBezTo>
                  <a:pt x="702" y="912"/>
                  <a:pt x="702" y="912"/>
                  <a:pt x="702" y="912"/>
                </a:cubicBezTo>
                <a:cubicBezTo>
                  <a:pt x="30" y="912"/>
                  <a:pt x="30" y="912"/>
                  <a:pt x="30" y="91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25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Introdução</a:t>
            </a:r>
            <a:r>
              <a:rPr lang="en-GB" dirty="0" smtClean="0"/>
              <a:t>: </a:t>
            </a:r>
            <a:r>
              <a:rPr lang="en-GB" dirty="0" err="1"/>
              <a:t>r</a:t>
            </a:r>
            <a:r>
              <a:rPr lang="en-GB" dirty="0" err="1" smtClean="0"/>
              <a:t>equisitos</a:t>
            </a:r>
            <a:r>
              <a:rPr lang="en-GB" dirty="0" smtClean="0"/>
              <a:t> 5G e </a:t>
            </a:r>
            <a:br>
              <a:rPr lang="en-GB" dirty="0" smtClean="0"/>
            </a:br>
            <a:r>
              <a:rPr lang="en-GB" dirty="0" err="1"/>
              <a:t>n</a:t>
            </a:r>
            <a:r>
              <a:rPr lang="en-GB" dirty="0" err="1" smtClean="0"/>
              <a:t>ovos</a:t>
            </a:r>
            <a:r>
              <a:rPr lang="en-GB" dirty="0" smtClean="0"/>
              <a:t> </a:t>
            </a:r>
            <a:r>
              <a:rPr lang="en-GB" dirty="0" err="1"/>
              <a:t>s</a:t>
            </a:r>
            <a:r>
              <a:rPr lang="en-GB" dirty="0" err="1" smtClean="0"/>
              <a:t>erviços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9896" y="1571628"/>
            <a:ext cx="8229600" cy="4972072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Taxas </a:t>
            </a:r>
            <a:r>
              <a:rPr lang="pt-BR" dirty="0"/>
              <a:t>de transmissão 1000x mais altas do que as taxas de sistemas 4G.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Muito </a:t>
            </a:r>
            <a:r>
              <a:rPr lang="pt-BR" dirty="0"/>
              <a:t>maior confiabilidade e cobertura.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Muito </a:t>
            </a:r>
            <a:r>
              <a:rPr lang="pt-BR" dirty="0"/>
              <a:t>maior eficiência energética.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Muito </a:t>
            </a:r>
            <a:r>
              <a:rPr lang="pt-BR" dirty="0"/>
              <a:t>menor retardo/latência na transmissão.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Comunicação </a:t>
            </a:r>
            <a:r>
              <a:rPr lang="pt-BR" dirty="0"/>
              <a:t>entre muitos dispositivos e usuários.</a:t>
            </a:r>
            <a:endParaRPr lang="en-GB" dirty="0"/>
          </a:p>
        </p:txBody>
      </p:sp>
      <p:pic>
        <p:nvPicPr>
          <p:cNvPr id="4" name="Picture 10" descr="imag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64488" y="5470543"/>
            <a:ext cx="1920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imag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5313" y="5427681"/>
            <a:ext cx="1920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37"/>
          <p:cNvCxnSpPr>
            <a:cxnSpLocks noChangeShapeType="1"/>
          </p:cNvCxnSpPr>
          <p:nvPr/>
        </p:nvCxnSpPr>
        <p:spPr bwMode="auto">
          <a:xfrm flipV="1">
            <a:off x="7085026" y="5756293"/>
            <a:ext cx="746125" cy="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 type="arrow" w="med" len="med"/>
            <a:tailEnd/>
          </a:ln>
        </p:spPr>
      </p:cxnSp>
      <p:cxnSp>
        <p:nvCxnSpPr>
          <p:cNvPr id="7" name="Straight Arrow Connector 39"/>
          <p:cNvCxnSpPr>
            <a:cxnSpLocks noChangeShapeType="1"/>
          </p:cNvCxnSpPr>
          <p:nvPr/>
        </p:nvCxnSpPr>
        <p:spPr bwMode="auto">
          <a:xfrm flipH="1" flipV="1">
            <a:off x="7085026" y="5615006"/>
            <a:ext cx="746125" cy="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 type="arrow" w="med" len="med"/>
            <a:tailEnd/>
          </a:ln>
        </p:spPr>
      </p:cxn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6702444" y="5918993"/>
            <a:ext cx="21558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Comunicação</a:t>
            </a:r>
            <a:r>
              <a:rPr lang="en-US" dirty="0" smtClean="0"/>
              <a:t> entre </a:t>
            </a:r>
            <a:r>
              <a:rPr lang="en-US" dirty="0" err="1" smtClean="0"/>
              <a:t>dispositivos</a:t>
            </a:r>
            <a:endParaRPr lang="en-US" dirty="0"/>
          </a:p>
        </p:txBody>
      </p:sp>
      <p:pic>
        <p:nvPicPr>
          <p:cNvPr id="4098" name="Picture 2" descr="Image result for latenc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3786190"/>
            <a:ext cx="1500198" cy="1500198"/>
          </a:xfrm>
          <a:prstGeom prst="rect">
            <a:avLst/>
          </a:prstGeom>
          <a:noFill/>
        </p:spPr>
      </p:pic>
      <p:pic>
        <p:nvPicPr>
          <p:cNvPr id="4100" name="Picture 4" descr="Image result for cover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1928802"/>
            <a:ext cx="2505075" cy="1819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217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Codificação de canal para </a:t>
            </a:r>
            <a:br>
              <a:rPr lang="pt-BR" dirty="0" smtClean="0"/>
            </a:br>
            <a:r>
              <a:rPr lang="pt-BR" dirty="0" smtClean="0"/>
              <a:t>sistemas 5G: 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dirty="0" smtClean="0"/>
              <a:t>Técnicas de codificação de canal são fundamentais para tornar a taxa de erro de enlaces sem fio suficientemente pequena.</a:t>
            </a:r>
          </a:p>
          <a:p>
            <a:pPr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dirty="0" smtClean="0"/>
              <a:t>A ideia básica é introduzir redundância na transmissão ao transmitir mensagens de comprimento k.</a:t>
            </a:r>
          </a:p>
          <a:p>
            <a:pPr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dirty="0" smtClean="0"/>
              <a:t>Com a introdução de n-k bits de paridade (redundância) transmite-se blocos de comprimento n com taxa r = k/n.</a:t>
            </a:r>
          </a:p>
          <a:p>
            <a:pPr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pt-BR" dirty="0"/>
          </a:p>
          <a:p>
            <a:pPr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pt-BR" dirty="0"/>
          </a:p>
          <a:p>
            <a:pPr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dirty="0" smtClean="0"/>
              <a:t>A tarefa do decodificador é reconstruir a mensagem ao observar a saída do canal 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799119" y="4234765"/>
            <a:ext cx="158417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Decodificador</a:t>
            </a:r>
            <a:endParaRPr lang="pt-BR" b="1" dirty="0"/>
          </a:p>
        </p:txBody>
      </p:sp>
      <p:sp>
        <p:nvSpPr>
          <p:cNvPr id="7" name="Retângulo 6"/>
          <p:cNvSpPr/>
          <p:nvPr/>
        </p:nvSpPr>
        <p:spPr>
          <a:xfrm>
            <a:off x="3635896" y="4229472"/>
            <a:ext cx="129614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Canal</a:t>
            </a:r>
            <a:endParaRPr lang="pt-BR" b="1" dirty="0"/>
          </a:p>
        </p:txBody>
      </p:sp>
      <p:sp>
        <p:nvSpPr>
          <p:cNvPr id="8" name="Retângulo 7"/>
          <p:cNvSpPr/>
          <p:nvPr/>
        </p:nvSpPr>
        <p:spPr>
          <a:xfrm>
            <a:off x="1484040" y="4229472"/>
            <a:ext cx="129614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Codificador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827584" y="4553508"/>
            <a:ext cx="6564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>
            <a:stCxn id="8" idx="3"/>
            <a:endCxn id="7" idx="1"/>
          </p:cNvCxnSpPr>
          <p:nvPr/>
        </p:nvCxnSpPr>
        <p:spPr>
          <a:xfrm>
            <a:off x="2780184" y="4553508"/>
            <a:ext cx="8557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stCxn id="7" idx="3"/>
            <a:endCxn id="4" idx="1"/>
          </p:cNvCxnSpPr>
          <p:nvPr/>
        </p:nvCxnSpPr>
        <p:spPr>
          <a:xfrm>
            <a:off x="4932040" y="4553508"/>
            <a:ext cx="867079" cy="5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436026" y="414901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2951526" y="4136922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011155" y="404480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 = </a:t>
            </a:r>
            <a:r>
              <a:rPr lang="pt-BR" b="1" dirty="0" err="1" smtClean="0"/>
              <a:t>c+n</a:t>
            </a:r>
            <a:endParaRPr lang="pt-BR" b="1" dirty="0"/>
          </a:p>
        </p:txBody>
      </p:sp>
      <p:cxnSp>
        <p:nvCxnSpPr>
          <p:cNvPr id="30" name="Conector de seta reta 29"/>
          <p:cNvCxnSpPr/>
          <p:nvPr/>
        </p:nvCxnSpPr>
        <p:spPr>
          <a:xfrm>
            <a:off x="7383295" y="4558801"/>
            <a:ext cx="6564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aixaDeTexto 30"/>
              <p:cNvSpPr txBox="1"/>
              <p:nvPr/>
            </p:nvSpPr>
            <p:spPr>
              <a:xfrm>
                <a:off x="7855245" y="4136922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pt-BR" b="1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pt-BR" b="1" i="0" dirty="0">
                              <a:latin typeface="Cambria Math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pt-BR" b="1" dirty="0"/>
                            <m:t> </m:t>
                          </m:r>
                        </m:e>
                      </m:acc>
                    </m:oMath>
                  </m:oMathPara>
                </a14:m>
                <a:endParaRPr lang="pt-BR" b="1" dirty="0"/>
              </a:p>
            </p:txBody>
          </p:sp>
        </mc:Choice>
        <mc:Fallback xmlns="">
          <p:sp>
            <p:nvSpPr>
              <p:cNvPr id="31" name="CaixaDe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245" y="4136922"/>
                <a:ext cx="479618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6667" r="-769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21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Codificação de canal para </a:t>
            </a:r>
            <a:br>
              <a:rPr lang="pt-BR" dirty="0" smtClean="0"/>
            </a:br>
            <a:r>
              <a:rPr lang="pt-BR" dirty="0" smtClean="0"/>
              <a:t>sistemas 5G: técnicas existentes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Aspectos de maior relevância em sistemas de transmissão:</a:t>
            </a:r>
            <a:endParaRPr lang="pt-BR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Desempenho</a:t>
            </a:r>
            <a:endParaRPr lang="pt-BR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Complexidade</a:t>
            </a:r>
            <a:endParaRPr lang="pt-BR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Compatibilidade de taxas</a:t>
            </a: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Em sistemas 4G: LTE-A emprega códigos Turbo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Tem desempenho muito próximo da capacidade (&lt; 1dB) </a:t>
            </a: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rgbClr val="FF0000"/>
                </a:solidFill>
              </a:rPr>
              <a:t>Por que usar outros códigos além dos códigos Turbo?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Baixa complexidade na codificação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Decodificação </a:t>
            </a:r>
            <a:r>
              <a:rPr lang="pt-BR" dirty="0" smtClean="0"/>
              <a:t>mais eficiente</a:t>
            </a:r>
            <a:endParaRPr lang="pt-BR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Melhor desempenho e flexibilidade com taxas</a:t>
            </a: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rgbClr val="FF0000"/>
                </a:solidFill>
              </a:rPr>
              <a:t>Que técnicas são essas?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Códigos LDPC </a:t>
            </a:r>
            <a:endParaRPr lang="pt-BR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Códigos Polares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33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Codificação de </a:t>
            </a:r>
            <a:r>
              <a:rPr lang="pt-BR" dirty="0" smtClean="0"/>
              <a:t>canal </a:t>
            </a:r>
            <a:r>
              <a:rPr lang="pt-BR" dirty="0"/>
              <a:t>para </a:t>
            </a:r>
            <a:br>
              <a:rPr lang="pt-BR" dirty="0"/>
            </a:br>
            <a:r>
              <a:rPr lang="pt-BR" dirty="0" smtClean="0"/>
              <a:t>sistemas 5G: cenários e parâmetros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pt-BR" dirty="0" err="1" smtClean="0"/>
              <a:t>Bitpipe</a:t>
            </a:r>
            <a:r>
              <a:rPr lang="pt-BR" dirty="0" smtClean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Data rates: &gt; 10 </a:t>
            </a:r>
            <a:r>
              <a:rPr lang="pt-BR" dirty="0" err="1" smtClean="0"/>
              <a:t>Gbps</a:t>
            </a:r>
            <a:endParaRPr lang="pt-BR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err="1" smtClean="0"/>
              <a:t>Latency</a:t>
            </a:r>
            <a:r>
              <a:rPr lang="pt-BR" dirty="0" smtClean="0"/>
              <a:t>: &lt; 10ms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Tamanho de bloco (n) : 64800 ou 1920 (versão curta) bits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WRAN: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Data rates: &gt; 10Mbps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err="1" smtClean="0"/>
              <a:t>Latency</a:t>
            </a:r>
            <a:r>
              <a:rPr lang="pt-BR" dirty="0" smtClean="0"/>
              <a:t>: &lt; 100ms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smtClean="0"/>
              <a:t>Tamanho do bloco (n): </a:t>
            </a:r>
            <a:r>
              <a:rPr lang="pt-BR" dirty="0"/>
              <a:t>64800 ou 1920 (versão curta</a:t>
            </a:r>
            <a:r>
              <a:rPr lang="pt-BR" dirty="0" smtClean="0"/>
              <a:t>) bits</a:t>
            </a: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Internet Tátil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err="1" smtClean="0"/>
              <a:t>Latency</a:t>
            </a:r>
            <a:r>
              <a:rPr lang="pt-BR" dirty="0"/>
              <a:t>: &lt; </a:t>
            </a:r>
            <a:r>
              <a:rPr lang="pt-BR" dirty="0" smtClean="0"/>
              <a:t>1ms</a:t>
            </a:r>
            <a:endParaRPr lang="pt-BR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/>
              <a:t>Tamanho de bloco (n) : </a:t>
            </a:r>
            <a:r>
              <a:rPr lang="pt-BR" dirty="0" smtClean="0"/>
              <a:t>480 bits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Internet das coisas e comunicações entre máquinas (</a:t>
            </a:r>
            <a:r>
              <a:rPr lang="pt-BR" dirty="0" err="1" smtClean="0"/>
              <a:t>IoT</a:t>
            </a:r>
            <a:r>
              <a:rPr lang="pt-BR" dirty="0" smtClean="0"/>
              <a:t> e M2M)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/>
              <a:t>Data rates: </a:t>
            </a:r>
            <a:r>
              <a:rPr lang="pt-BR" dirty="0" smtClean="0"/>
              <a:t>1kbps&lt;  R &lt; 10Mbps</a:t>
            </a:r>
            <a:endParaRPr lang="pt-BR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 err="1"/>
              <a:t>Latency</a:t>
            </a:r>
            <a:r>
              <a:rPr lang="pt-BR" dirty="0"/>
              <a:t>: </a:t>
            </a:r>
            <a:r>
              <a:rPr lang="pt-BR" dirty="0" smtClean="0"/>
              <a:t>1&lt; L &lt; </a:t>
            </a:r>
            <a:r>
              <a:rPr lang="pt-BR" dirty="0"/>
              <a:t>100ms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/>
              <a:t>Tamanho do bloco (n): </a:t>
            </a:r>
            <a:r>
              <a:rPr lang="pt-BR" dirty="0" smtClean="0"/>
              <a:t>480 bits</a:t>
            </a: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3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Técnicas de codificação: </a:t>
            </a:r>
            <a:br>
              <a:rPr lang="pt-BR" dirty="0" smtClean="0"/>
            </a:br>
            <a:r>
              <a:rPr lang="pt-BR" dirty="0" smtClean="0"/>
              <a:t>códigos </a:t>
            </a:r>
            <a:r>
              <a:rPr lang="pt-BR" dirty="0" err="1"/>
              <a:t>c</a:t>
            </a:r>
            <a:r>
              <a:rPr lang="pt-BR" dirty="0" err="1" smtClean="0"/>
              <a:t>onvolucionais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Desenvolvimento bastante maduro, flexíveis e muito usados.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Desempenho em termos absolutos de taxa de erros de bits é bastante inferior aos códigos Turbo, LDPC e Polar. 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  <a:p>
            <a:r>
              <a:rPr lang="pt-BR" dirty="0" smtClean="0"/>
              <a:t>Desempenho para cenários com restrição de latência e blocos muito curtos pode até mesmo superar os </a:t>
            </a:r>
            <a:r>
              <a:rPr lang="pt-BR" dirty="0"/>
              <a:t>códigos </a:t>
            </a:r>
            <a:r>
              <a:rPr lang="pt-BR" dirty="0" smtClean="0"/>
              <a:t>Turbo e LDPC.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580526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Shashank V. </a:t>
            </a:r>
            <a:r>
              <a:rPr lang="en-US" sz="1400" dirty="0" err="1"/>
              <a:t>Maiya</a:t>
            </a:r>
            <a:r>
              <a:rPr lang="en-US" sz="1400" dirty="0"/>
              <a:t>, Daniel J. Costello, Jr., and Thomas E. </a:t>
            </a:r>
            <a:r>
              <a:rPr lang="en-US" sz="1400" dirty="0" err="1" smtClean="0"/>
              <a:t>Fuja</a:t>
            </a:r>
            <a:r>
              <a:rPr lang="en-US" sz="1400" dirty="0"/>
              <a:t>, “Low Latency Coding</a:t>
            </a:r>
            <a:r>
              <a:rPr lang="en-US" sz="1400" dirty="0" smtClean="0"/>
              <a:t>: Convolutional </a:t>
            </a:r>
            <a:r>
              <a:rPr lang="en-US" sz="1400" dirty="0"/>
              <a:t>Codes vs. LDPC </a:t>
            </a:r>
            <a:r>
              <a:rPr lang="en-US" sz="1400" dirty="0" smtClean="0"/>
              <a:t>Codes”, IEEE Transactions </a:t>
            </a:r>
            <a:r>
              <a:rPr lang="en-US" sz="1400" dirty="0"/>
              <a:t>on Communications, </a:t>
            </a:r>
            <a:r>
              <a:rPr lang="en-US" sz="1400" dirty="0" smtClean="0"/>
              <a:t>vol. 60, no. 5, May 2012.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4504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</TotalTime>
  <Words>1669</Words>
  <Application>Microsoft Office PowerPoint</Application>
  <PresentationFormat>Apresentação na tela (4:3)</PresentationFormat>
  <Paragraphs>236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Office Theme</vt:lpstr>
      <vt:lpstr>Técnicas de codificação de canal para sistemas de comunicação 5G</vt:lpstr>
      <vt:lpstr>Sumário</vt:lpstr>
      <vt:lpstr>Introdução: evolução dos sistemas de comunicações celulares</vt:lpstr>
      <vt:lpstr>Introdução:sistemas de comunicação 5G</vt:lpstr>
      <vt:lpstr>Introdução: requisitos 5G e  novos serviços</vt:lpstr>
      <vt:lpstr>Codificação de canal para  sistemas 5G: problema</vt:lpstr>
      <vt:lpstr>Codificação de canal para  sistemas 5G: técnicas existentes</vt:lpstr>
      <vt:lpstr>Codificação de canal para  sistemas 5G: cenários e parâmetros</vt:lpstr>
      <vt:lpstr>Técnicas de codificação:  códigos convolucionais</vt:lpstr>
      <vt:lpstr>Técnicas de codificação:  códigos turbo</vt:lpstr>
      <vt:lpstr>Técnicas de codificação:  códigos LDPC (1/2)</vt:lpstr>
      <vt:lpstr>Técnicas de codificação:  códigos LDPC (2/2)</vt:lpstr>
      <vt:lpstr>Técnicas de codificação:  códigos polares (1/3)</vt:lpstr>
      <vt:lpstr>Técnicas de codificação:  códigos polares (2/3)</vt:lpstr>
      <vt:lpstr>Técnicas de codificação:  códigos polares (3/3)</vt:lpstr>
      <vt:lpstr>Simulações: resultados preliminares para o cenário bitpipe</vt:lpstr>
      <vt:lpstr>Aspectos de inovação:  códigos LDPC</vt:lpstr>
      <vt:lpstr>Aspectos de inovação:  códigos polares</vt:lpstr>
      <vt:lpstr>Conclusões e trabalhos futuros</vt:lpstr>
      <vt:lpstr>Obrigado!  Perguntas?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 de Lamare</dc:creator>
  <cp:lastModifiedBy>Rodrigo de Lamare</cp:lastModifiedBy>
  <cp:revision>230</cp:revision>
  <cp:lastPrinted>2013-12-17T22:00:20Z</cp:lastPrinted>
  <dcterms:created xsi:type="dcterms:W3CDTF">2012-04-24T17:24:26Z</dcterms:created>
  <dcterms:modified xsi:type="dcterms:W3CDTF">2016-10-17T11:01:36Z</dcterms:modified>
</cp:coreProperties>
</file>